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3"/>
    <p:sldId id="287" r:id="rId4"/>
    <p:sldId id="286" r:id="rId5"/>
    <p:sldId id="276" r:id="rId6"/>
    <p:sldId id="288" r:id="rId7"/>
    <p:sldId id="289" r:id="rId8"/>
    <p:sldId id="299" r:id="rId9"/>
    <p:sldId id="297" r:id="rId10"/>
    <p:sldId id="298" r:id="rId11"/>
    <p:sldId id="268" r:id="rId12"/>
    <p:sldId id="284" r:id="rId13"/>
    <p:sldId id="285" r:id="rId14"/>
    <p:sldId id="291" r:id="rId15"/>
    <p:sldId id="292" r:id="rId16"/>
    <p:sldId id="293" r:id="rId17"/>
    <p:sldId id="294" r:id="rId18"/>
    <p:sldId id="295" r:id="rId19"/>
    <p:sldId id="296"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Text Placeholder 2"/>
          <p:cNvSpPr>
            <a:spLocks noGrp="1"/>
          </p:cNvSpPr>
          <p:nvPr>
            <p:ph type="body"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wrap="square" lIns="0" tIns="0" rIns="0" bIns="0">
            <a:normAutofit/>
          </a:bodyPr>
          <a:lstStyle>
            <a:lvl1pPr algn="ctr" fontAlgn="base">
              <a:defRPr sz="3200">
                <a:solidFill>
                  <a:schemeClr val="tx1">
                    <a:lumMod val="85000"/>
                    <a:lumOff val="15000"/>
                  </a:schemeClr>
                </a:solidFill>
                <a:latin typeface="+mj-lt"/>
              </a:defRPr>
            </a:lvl1pPr>
          </a:lstStyle>
          <a:p>
            <a:r>
              <a:rPr lang="en-US"/>
              <a:t>Click to add title</a:t>
            </a:r>
            <a:endParaRPr lang="en-US"/>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846CE7D5-CF57-46EF-B807-FDD0502418D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846CE7D5-CF57-46EF-B807-FDD0502418D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parkingtelecom.com/en/ai-based-smart-parking-solutions/" TargetMode="External"/><Relationship Id="rId3" Type="http://schemas.openxmlformats.org/officeDocument/2006/relationships/hyperlink" Target="https://doi.org/10.1109/tits.2013.2252428" TargetMode="External"/><Relationship Id="rId2" Type="http://schemas.openxmlformats.org/officeDocument/2006/relationships/hyperlink" Target="https://doi.org/10.1109/wf-iot.2016.7845408" TargetMode="External"/><Relationship Id="rId1" Type="http://schemas.openxmlformats.org/officeDocument/2006/relationships/hyperlink" Target="https://doi.org/10.1109/jsen.2017.2741722" TargetMode="Externa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ieeexplore.ieee.org/document/6389096" TargetMode="External"/><Relationship Id="rId4" Type="http://schemas.openxmlformats.org/officeDocument/2006/relationships/hyperlink" Target="https://www.ijfcc.org/index.php?m=content&amp;c=index&amp;a=show&amp;catid=50&amp;id=623" TargetMode="External"/><Relationship Id="rId3" Type="http://schemas.openxmlformats.org/officeDocument/2006/relationships/hyperlink" Target="https://www.mdpi.com/1424-8220/16/6/931" TargetMode="External"/><Relationship Id="rId2" Type="http://schemas.openxmlformats.org/officeDocument/2006/relationships/hyperlink" Target="https://www.journals.uchicago.edu/doi/10.1086/692115" TargetMode="External"/><Relationship Id="rId1" Type="http://schemas.openxmlformats.org/officeDocument/2006/relationships/hyperlink" Target="https://doi.org/10.1049/iet-its.2017.0406"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p:cNvSpPr>
            <a:spLocks noGrp="1" noRot="1" noChangeAspect="1" noMove="1" noResize="1" noEditPoints="1" noAdjustHandles="1" noChangeArrowheads="1" noChangeShapeType="1" noTextEdit="1"/>
          </p:cNvSpPr>
          <p:nvPr/>
        </p:nvSpPr>
        <p:spPr>
          <a:xfrm>
            <a:off x="0" y="1905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ar"/>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64988" y="1744515"/>
            <a:ext cx="3368969" cy="3368969"/>
          </a:xfrm>
          <a:prstGeom prst="rect">
            <a:avLst/>
          </a:prstGeom>
        </p:spPr>
      </p:pic>
      <p:sp>
        <p:nvSpPr>
          <p:cNvPr id="27" name="Freeform: Shape 26"/>
          <p:cNvSpPr>
            <a:spLocks noGrp="1" noRot="1" noChangeAspect="1" noMove="1" noResize="1" noEditPoints="1" noAdjustHandles="1" noChangeArrowheads="1" noChangeShapeType="1" noTextEdit="1"/>
          </p:cNvSpPr>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p:cNvSpPr>
            <a:spLocks noGrp="1"/>
          </p:cNvSpPr>
          <p:nvPr>
            <p:ph type="ctrTitle"/>
          </p:nvPr>
        </p:nvSpPr>
        <p:spPr>
          <a:xfrm>
            <a:off x="5759354" y="457201"/>
            <a:ext cx="5337270" cy="1835911"/>
          </a:xfrm>
        </p:spPr>
        <p:txBody>
          <a:bodyPr vert="horz" lIns="91440" tIns="45720" rIns="91440" bIns="45720" rtlCol="0" anchor="b">
            <a:normAutofit fontScale="90000"/>
          </a:bodyPr>
          <a:lstStyle/>
          <a:p>
            <a:pPr algn="l"/>
            <a:r>
              <a:rPr lang="en-US" sz="5000" kern="1200">
                <a:solidFill>
                  <a:srgbClr val="FFFFFF"/>
                </a:solidFill>
                <a:latin typeface="Cambria" panose="02040503050406030204" charset="0"/>
                <a:ea typeface="+mj-ea"/>
                <a:cs typeface="Cambria" panose="02040503050406030204" charset="0"/>
              </a:rPr>
              <a:t>SmartPark: AI-Enhanced Parking S</a:t>
            </a:r>
            <a:r>
              <a:rPr lang="en-IN" altLang="en-US" sz="5000" kern="1200">
                <a:solidFill>
                  <a:srgbClr val="FFFFFF"/>
                </a:solidFill>
                <a:latin typeface="Cambria" panose="02040503050406030204" charset="0"/>
                <a:ea typeface="+mj-ea"/>
                <a:cs typeface="Cambria" panose="02040503050406030204" charset="0"/>
              </a:rPr>
              <a:t>ystem</a:t>
            </a:r>
            <a:endParaRPr lang="en-IN" altLang="en-US" sz="5000" kern="1200">
              <a:solidFill>
                <a:srgbClr val="FFFFFF"/>
              </a:solidFill>
              <a:latin typeface="Cambria" panose="02040503050406030204" charset="0"/>
              <a:ea typeface="+mj-ea"/>
              <a:cs typeface="Cambria" panose="02040503050406030204" charset="0"/>
            </a:endParaRPr>
          </a:p>
        </p:txBody>
      </p:sp>
      <p:sp>
        <p:nvSpPr>
          <p:cNvPr id="28" name="sketch line"/>
          <p:cNvSpPr>
            <a:spLocks noGrp="1" noRot="1" noChangeAspect="1" noMove="1" noResize="1" noEditPoints="1" noAdjustHandles="1" noChangeArrowheads="1" noChangeShapeType="1" noTextEdit="1"/>
          </p:cNvSpPr>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5410643" y="2798064"/>
            <a:ext cx="6558890" cy="3417611"/>
          </a:xfrm>
        </p:spPr>
        <p:txBody>
          <a:bodyPr vert="horz" lIns="91440" tIns="45720" rIns="91440" bIns="45720" rtlCol="0" anchor="t">
            <a:normAutofit/>
          </a:bodyPr>
          <a:lstStyle/>
          <a:p>
            <a:pPr algn="l"/>
            <a:endParaRPr lang="en-US" sz="2200">
              <a:solidFill>
                <a:srgbClr val="FFFFFF"/>
              </a:solidFill>
            </a:endParaRPr>
          </a:p>
          <a:p>
            <a:pPr algn="l"/>
            <a:r>
              <a:rPr lang="en-US" sz="2200" b="1">
                <a:solidFill>
                  <a:srgbClr val="FFFFFF"/>
                </a:solidFill>
                <a:latin typeface="Cambria" panose="02040503050406030204" charset="0"/>
                <a:cs typeface="Cambria" panose="02040503050406030204" charset="0"/>
              </a:rPr>
              <a:t>TEAM MEMBERS  </a:t>
            </a:r>
            <a:r>
              <a:rPr lang="en-IN" altLang="en-US" sz="2200" b="1">
                <a:solidFill>
                  <a:srgbClr val="FFFFFF"/>
                </a:solidFill>
                <a:latin typeface="Cambria" panose="02040503050406030204" charset="0"/>
                <a:cs typeface="Cambria" panose="02040503050406030204" charset="0"/>
              </a:rPr>
              <a:t>:</a:t>
            </a:r>
            <a:r>
              <a:rPr lang="en-US" sz="2200" b="1">
                <a:solidFill>
                  <a:srgbClr val="FFFFFF"/>
                </a:solidFill>
                <a:latin typeface="Cambria" panose="02040503050406030204" charset="0"/>
                <a:cs typeface="Cambria" panose="02040503050406030204" charset="0"/>
              </a:rPr>
              <a:t> </a:t>
            </a:r>
            <a:endParaRPr lang="en-US" sz="2200" b="1">
              <a:solidFill>
                <a:srgbClr val="FFFFFF"/>
              </a:solidFill>
              <a:latin typeface="Cambria" panose="02040503050406030204" charset="0"/>
              <a:cs typeface="Cambria" panose="02040503050406030204" charset="0"/>
            </a:endParaRPr>
          </a:p>
          <a:p>
            <a:pPr algn="l"/>
            <a:r>
              <a:rPr lang="en-US" sz="2200" b="1">
                <a:solidFill>
                  <a:srgbClr val="FFFFFF"/>
                </a:solidFill>
                <a:latin typeface="Cambria" panose="02040503050406030204" charset="0"/>
                <a:cs typeface="Cambria" panose="02040503050406030204" charset="0"/>
              </a:rPr>
              <a:t> </a:t>
            </a:r>
            <a:r>
              <a:rPr lang="en-IN" altLang="en-US" sz="2200" b="1">
                <a:solidFill>
                  <a:srgbClr val="FFFFFF"/>
                </a:solidFill>
                <a:latin typeface="Cambria" panose="02040503050406030204" charset="0"/>
                <a:cs typeface="Cambria" panose="02040503050406030204" charset="0"/>
              </a:rPr>
              <a:t>         </a:t>
            </a:r>
            <a:r>
              <a:rPr lang="en-US" sz="2200" b="1">
                <a:solidFill>
                  <a:srgbClr val="FFFFFF"/>
                </a:solidFill>
                <a:latin typeface="Cambria" panose="02040503050406030204" charset="0"/>
                <a:cs typeface="Cambria" panose="02040503050406030204" charset="0"/>
              </a:rPr>
              <a:t>  </a:t>
            </a:r>
            <a:r>
              <a:rPr lang="en-IN" altLang="en-US" sz="2200" b="1">
                <a:solidFill>
                  <a:srgbClr val="FFFFFF"/>
                </a:solidFill>
                <a:latin typeface="Cambria" panose="02040503050406030204" charset="0"/>
                <a:cs typeface="Cambria" panose="02040503050406030204" charset="0"/>
              </a:rPr>
              <a:t>                </a:t>
            </a:r>
            <a:r>
              <a:rPr lang="en-US" sz="2200" b="1">
                <a:solidFill>
                  <a:srgbClr val="FFFFFF"/>
                </a:solidFill>
                <a:latin typeface="Cambria" panose="02040503050406030204" charset="0"/>
                <a:cs typeface="Cambria" panose="02040503050406030204" charset="0"/>
              </a:rPr>
              <a:t>AKARSHIT MISRA (21BAI1597)</a:t>
            </a:r>
            <a:endParaRPr lang="en-US" sz="2200" b="1">
              <a:solidFill>
                <a:srgbClr val="FFFFFF"/>
              </a:solidFill>
              <a:latin typeface="Cambria" panose="02040503050406030204" charset="0"/>
              <a:cs typeface="Cambria" panose="02040503050406030204" charset="0"/>
            </a:endParaRPr>
          </a:p>
          <a:p>
            <a:pPr algn="l"/>
            <a:r>
              <a:rPr lang="en-US" sz="2200" b="1">
                <a:solidFill>
                  <a:srgbClr val="FFFFFF"/>
                </a:solidFill>
                <a:latin typeface="Cambria" panose="02040503050406030204" charset="0"/>
                <a:cs typeface="Cambria" panose="02040503050406030204" charset="0"/>
              </a:rPr>
              <a:t> </a:t>
            </a:r>
            <a:r>
              <a:rPr lang="en-IN" altLang="en-US" sz="2200" b="1">
                <a:solidFill>
                  <a:srgbClr val="FFFFFF"/>
                </a:solidFill>
                <a:latin typeface="Cambria" panose="02040503050406030204" charset="0"/>
                <a:cs typeface="Cambria" panose="02040503050406030204" charset="0"/>
              </a:rPr>
              <a:t>                           </a:t>
            </a:r>
            <a:r>
              <a:rPr lang="en-US" sz="2200" b="1">
                <a:solidFill>
                  <a:srgbClr val="FFFFFF"/>
                </a:solidFill>
                <a:latin typeface="Cambria" panose="02040503050406030204" charset="0"/>
                <a:cs typeface="Cambria" panose="02040503050406030204" charset="0"/>
              </a:rPr>
              <a:t>DIVYANSH RAWAL (21BLC1123)</a:t>
            </a:r>
            <a:endParaRPr lang="en-US" sz="2200" b="1">
              <a:solidFill>
                <a:srgbClr val="FFFFFF"/>
              </a:solidFill>
              <a:latin typeface="Cambria" panose="02040503050406030204" charset="0"/>
              <a:cs typeface="Cambria" panose="02040503050406030204" charset="0"/>
            </a:endParaRPr>
          </a:p>
          <a:p>
            <a:pPr indent="-228600" algn="l">
              <a:buFont typeface="Arial" panose="020B0604020202020204" pitchFamily="34" charset="0"/>
              <a:buChar char="•"/>
            </a:pPr>
            <a:endParaRPr lang="en-US" sz="2200" b="1">
              <a:solidFill>
                <a:srgbClr val="FFFFFF"/>
              </a:solidFill>
              <a:latin typeface="Cambria" panose="02040503050406030204" charset="0"/>
              <a:cs typeface="Cambria" panose="02040503050406030204" charset="0"/>
            </a:endParaRPr>
          </a:p>
          <a:p>
            <a:pPr indent="-228600" algn="l">
              <a:buFont typeface="Arial" panose="020B0604020202020204" pitchFamily="34" charset="0"/>
              <a:buChar char="•"/>
            </a:pPr>
            <a:r>
              <a:rPr lang="en-US" sz="2200" b="1">
                <a:solidFill>
                  <a:srgbClr val="FFFFFF"/>
                </a:solidFill>
                <a:latin typeface="Cambria" panose="02040503050406030204" charset="0"/>
                <a:cs typeface="Cambria" panose="02040503050406030204" charset="0"/>
              </a:rPr>
              <a:t>GUIDE NAME</a:t>
            </a:r>
            <a:r>
              <a:rPr lang="en-IN" altLang="en-US" sz="2200" b="1">
                <a:solidFill>
                  <a:srgbClr val="FFFFFF"/>
                </a:solidFill>
                <a:latin typeface="Cambria" panose="02040503050406030204" charset="0"/>
                <a:cs typeface="Cambria" panose="02040503050406030204" charset="0"/>
              </a:rPr>
              <a:t>:</a:t>
            </a:r>
            <a:r>
              <a:rPr lang="en-US" sz="2200" b="1">
                <a:solidFill>
                  <a:srgbClr val="FFFFFF"/>
                </a:solidFill>
                <a:latin typeface="Cambria" panose="02040503050406030204" charset="0"/>
                <a:cs typeface="Cambria" panose="02040503050406030204" charset="0"/>
              </a:rPr>
              <a:t>  </a:t>
            </a:r>
            <a:r>
              <a:rPr lang="en-IN" altLang="en-US" sz="2200" b="1">
                <a:solidFill>
                  <a:srgbClr val="FFFFFF"/>
                </a:solidFill>
                <a:latin typeface="Cambria" panose="02040503050406030204" charset="0"/>
                <a:cs typeface="Cambria" panose="02040503050406030204" charset="0"/>
              </a:rPr>
              <a:t>Dr.</a:t>
            </a:r>
            <a:r>
              <a:rPr lang="en-US" sz="2200" b="1">
                <a:solidFill>
                  <a:srgbClr val="FFFFFF"/>
                </a:solidFill>
                <a:latin typeface="Cambria" panose="02040503050406030204" charset="0"/>
                <a:cs typeface="Cambria" panose="02040503050406030204" charset="0"/>
              </a:rPr>
              <a:t> S.BHARATHI RAJ</a:t>
            </a:r>
            <a:r>
              <a:rPr lang="en-IN" altLang="en-US" sz="2200" b="1">
                <a:solidFill>
                  <a:srgbClr val="FFFFFF"/>
                </a:solidFill>
                <a:latin typeface="Cambria" panose="02040503050406030204" charset="0"/>
                <a:cs typeface="Cambria" panose="02040503050406030204" charset="0"/>
              </a:rPr>
              <a:t>A </a:t>
            </a:r>
            <a:r>
              <a:rPr lang="en-US" sz="2200" b="1">
                <a:solidFill>
                  <a:srgbClr val="FFFFFF"/>
                </a:solidFill>
                <a:latin typeface="Cambria" panose="02040503050406030204" charset="0"/>
                <a:cs typeface="Cambria" panose="02040503050406030204" charset="0"/>
              </a:rPr>
              <a:t>(SCOPE)</a:t>
            </a:r>
            <a:endParaRPr lang="en-US" sz="2200" b="1">
              <a:solidFill>
                <a:srgbClr val="FFFFFF"/>
              </a:solidFill>
              <a:latin typeface="Cambria" panose="02040503050406030204" charset="0"/>
              <a:cs typeface="Cambria" panose="0204050305040603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353" y="313464"/>
            <a:ext cx="11017954" cy="6420295"/>
          </a:xfrm>
        </p:spPr>
        <p:txBody>
          <a:bodyPr vert="horz" lIns="91440" tIns="45720" rIns="91440" bIns="45720" rtlCol="0" anchor="ctr">
            <a:noAutofit/>
          </a:bodyPr>
          <a:lstStyle/>
          <a:p>
            <a:br>
              <a:rPr lang="en-US" sz="2000" dirty="0">
                <a:latin typeface="Aptos"/>
              </a:rPr>
            </a:br>
            <a:br>
              <a:rPr lang="en-US" sz="2000" dirty="0">
                <a:latin typeface="Aptos"/>
              </a:rPr>
            </a:br>
            <a:r>
              <a:rPr lang="en-US" sz="2000" dirty="0">
                <a:latin typeface="Aptos"/>
              </a:rPr>
              <a:t>C) </a:t>
            </a:r>
            <a:r>
              <a:rPr lang="en-US" sz="2000" b="1" dirty="0">
                <a:latin typeface="Aptos"/>
              </a:rPr>
              <a:t>User Interaction Module</a:t>
            </a:r>
            <a:endParaRPr lang="en-US" sz="2000" b="1" dirty="0">
              <a:latin typeface="Aptos"/>
            </a:endParaRPr>
          </a:p>
          <a:p>
            <a:br>
              <a:rPr lang="en-US" sz="2000" b="1" dirty="0">
                <a:latin typeface="Aptos"/>
                <a:ea typeface="+mj-lt"/>
                <a:cs typeface="+mj-lt"/>
              </a:rPr>
            </a:br>
            <a:r>
              <a:rPr lang="en-US" sz="2000" b="1" dirty="0">
                <a:latin typeface="Aptos"/>
                <a:ea typeface="+mj-lt"/>
                <a:cs typeface="+mj-lt"/>
              </a:rPr>
              <a:t>Technology Used</a:t>
            </a:r>
            <a:r>
              <a:rPr lang="en-US" sz="2000" dirty="0">
                <a:latin typeface="Aptos"/>
                <a:ea typeface="+mj-lt"/>
                <a:cs typeface="+mj-lt"/>
              </a:rPr>
              <a:t>:</a:t>
            </a:r>
            <a:endParaRPr lang="en-US" sz="2000" dirty="0">
              <a:latin typeface="Aptos"/>
              <a:ea typeface="+mj-lt"/>
              <a:cs typeface="+mj-lt"/>
            </a:endParaRPr>
          </a:p>
          <a:p>
            <a:pPr marL="285750" lvl="1" indent="-285750" algn="l">
              <a:buFont typeface="Arial" panose="020B0604020202020204"/>
              <a:buChar char="•"/>
            </a:pPr>
            <a:r>
              <a:rPr lang="en-US" sz="2000" b="1" kern="1200" dirty="0">
                <a:latin typeface="Aptos"/>
                <a:ea typeface="+mj-lt"/>
                <a:cs typeface="+mj-lt"/>
              </a:rPr>
              <a:t>Python</a:t>
            </a:r>
            <a:r>
              <a:rPr lang="en-US" sz="2000" kern="1200" dirty="0">
                <a:latin typeface="Aptos"/>
                <a:ea typeface="+mj-lt"/>
                <a:cs typeface="+mj-lt"/>
              </a:rPr>
              <a:t> with </a:t>
            </a:r>
            <a:r>
              <a:rPr lang="en-US" sz="2000" b="1" kern="1200" dirty="0">
                <a:latin typeface="Aptos"/>
                <a:ea typeface="+mj-lt"/>
                <a:cs typeface="+mj-lt"/>
              </a:rPr>
              <a:t>NLP Libraries</a:t>
            </a:r>
            <a:r>
              <a:rPr lang="en-US" sz="2000" kern="1200" dirty="0">
                <a:latin typeface="Aptos"/>
                <a:ea typeface="+mj-lt"/>
                <a:cs typeface="+mj-lt"/>
              </a:rPr>
              <a:t> (e.g., </a:t>
            </a:r>
            <a:r>
              <a:rPr lang="en-US" sz="2000" b="1" kern="1200" err="1">
                <a:latin typeface="Aptos"/>
                <a:ea typeface="+mj-lt"/>
                <a:cs typeface="+mj-lt"/>
              </a:rPr>
              <a:t>spaCy</a:t>
            </a:r>
            <a:r>
              <a:rPr lang="en-US" sz="2000" kern="1200" dirty="0">
                <a:latin typeface="Aptos"/>
                <a:ea typeface="+mj-lt"/>
                <a:cs typeface="+mj-lt"/>
              </a:rPr>
              <a:t> or </a:t>
            </a:r>
            <a:r>
              <a:rPr lang="en-US" sz="2000" b="1" kern="1200" dirty="0">
                <a:latin typeface="Aptos"/>
                <a:ea typeface="+mj-lt"/>
                <a:cs typeface="+mj-lt"/>
              </a:rPr>
              <a:t>NLTK</a:t>
            </a:r>
            <a:r>
              <a:rPr lang="en-US" sz="2000" kern="1200" dirty="0">
                <a:latin typeface="Aptos"/>
                <a:ea typeface="+mj-lt"/>
                <a:cs typeface="+mj-lt"/>
              </a:rPr>
              <a:t>): These libraries enable Natural Language Processing (NLP), allowing for understanding and generating human language. NLP is crucial for building chatbots capable of interpreting user questions and responding meaningfully.</a:t>
            </a:r>
            <a:endParaRPr lang="en-US" sz="2000" kern="1200" dirty="0">
              <a:latin typeface="Aptos"/>
              <a:ea typeface="+mj-lt"/>
              <a:cs typeface="+mj-lt"/>
            </a:endParaRPr>
          </a:p>
          <a:p>
            <a:pPr marL="285750" lvl="1" indent="-285750" algn="l">
              <a:buFont typeface="Arial" panose="020B0604020202020204"/>
              <a:buChar char="•"/>
            </a:pPr>
            <a:r>
              <a:rPr lang="en-US" sz="2000" kern="1200" dirty="0">
                <a:latin typeface="Aptos"/>
                <a:ea typeface="+mj-lt"/>
                <a:cs typeface="+mj-lt"/>
              </a:rPr>
              <a:t>The </a:t>
            </a:r>
            <a:r>
              <a:rPr lang="en-US" sz="2000" b="1" kern="1200" dirty="0">
                <a:latin typeface="Aptos"/>
                <a:ea typeface="+mj-lt"/>
                <a:cs typeface="+mj-lt"/>
              </a:rPr>
              <a:t>Chatbot</a:t>
            </a:r>
            <a:r>
              <a:rPr lang="en-US" sz="2000" kern="1200" dirty="0">
                <a:latin typeface="Aptos"/>
                <a:ea typeface="+mj-lt"/>
                <a:cs typeface="+mj-lt"/>
              </a:rPr>
              <a:t> would be designed to respond to user queries related to parking availability, provide guidance, and offer reservation options if integrated with a booking system.</a:t>
            </a:r>
            <a:endParaRPr lang="en-US" sz="2000" kern="1200" dirty="0">
              <a:latin typeface="Aptos"/>
              <a:ea typeface="+mj-lt"/>
              <a:cs typeface="+mj-lt"/>
            </a:endParaRPr>
          </a:p>
          <a:p>
            <a:r>
              <a:rPr lang="en-US" sz="2000" b="1" dirty="0">
                <a:latin typeface="Aptos"/>
                <a:ea typeface="+mj-lt"/>
                <a:cs typeface="+mj-lt"/>
              </a:rPr>
              <a:t>Function</a:t>
            </a:r>
            <a:r>
              <a:rPr lang="en-US" sz="2000" dirty="0">
                <a:latin typeface="Aptos"/>
                <a:ea typeface="+mj-lt"/>
                <a:cs typeface="+mj-lt"/>
              </a:rPr>
              <a:t>:</a:t>
            </a:r>
            <a:endParaRPr lang="en-US" sz="2000" dirty="0">
              <a:latin typeface="Aptos"/>
              <a:ea typeface="+mj-lt"/>
              <a:cs typeface="+mj-lt"/>
            </a:endParaRPr>
          </a:p>
          <a:p>
            <a:pPr marL="285750" lvl="1" indent="-285750" algn="l">
              <a:buFont typeface="Arial" panose="020B0604020202020204"/>
              <a:buChar char="•"/>
            </a:pPr>
            <a:r>
              <a:rPr lang="en-US" sz="2000" kern="1200" dirty="0">
                <a:latin typeface="Aptos"/>
                <a:ea typeface="+mj-lt"/>
                <a:cs typeface="+mj-lt"/>
              </a:rPr>
              <a:t>This module enables </a:t>
            </a:r>
            <a:r>
              <a:rPr lang="en-US" sz="2000" b="1" kern="1200" dirty="0">
                <a:latin typeface="Aptos"/>
                <a:ea typeface="+mj-lt"/>
                <a:cs typeface="+mj-lt"/>
              </a:rPr>
              <a:t>interaction with users through a chatbot</a:t>
            </a:r>
            <a:r>
              <a:rPr lang="en-US" sz="2000" kern="1200" dirty="0">
                <a:latin typeface="Aptos"/>
                <a:ea typeface="+mj-lt"/>
                <a:cs typeface="+mj-lt"/>
              </a:rPr>
              <a:t>. It answers questions about parking availability, offers guidance to navigate to the available spots, and provides booking options when applicable.</a:t>
            </a:r>
            <a:endParaRPr lang="en-US" sz="2000" kern="1200" dirty="0">
              <a:latin typeface="Aptos"/>
              <a:ea typeface="+mj-lt"/>
              <a:cs typeface="+mj-lt"/>
            </a:endParaRPr>
          </a:p>
          <a:p>
            <a:pPr marL="285750" lvl="1" indent="-285750" algn="l">
              <a:buFont typeface="Arial" panose="020B0604020202020204"/>
              <a:buChar char="•"/>
            </a:pPr>
            <a:r>
              <a:rPr lang="en-US" sz="2000" kern="1200" dirty="0">
                <a:latin typeface="Aptos"/>
                <a:ea typeface="+mj-lt"/>
                <a:cs typeface="+mj-lt"/>
              </a:rPr>
              <a:t>Additionally, it serves as a user interface, allowing drivers to view real-time parking availability information and interact with the predictive analytics data for future parking availability forecasts.</a:t>
            </a:r>
            <a:endParaRPr lang="en-US" sz="2000" kern="1200" dirty="0">
              <a:latin typeface="Aptos"/>
              <a:ea typeface="+mj-lt"/>
              <a:cs typeface="+mj-lt"/>
            </a:endParaRPr>
          </a:p>
          <a:p>
            <a:endParaRPr lang="en-US" sz="2000" kern="1200" dirty="0">
              <a:latin typeface="Aptos"/>
              <a:ea typeface="+mj-lt"/>
              <a:cs typeface="+mj-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arking lot with cars and trees&#10;&#10;Description automatically generated"/>
          <p:cNvPicPr>
            <a:picLocks noChangeAspect="1"/>
          </p:cNvPicPr>
          <p:nvPr/>
        </p:nvPicPr>
        <p:blipFill>
          <a:blip r:embed="rId1"/>
          <a:srcRect t="29033" r="-2" b="9168"/>
          <a:stretch>
            <a:fillRect/>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Picture 4" descr="A parking lot full of cars&#10;&#10;Description automatically generated"/>
          <p:cNvPicPr>
            <a:picLocks noChangeAspect="1"/>
          </p:cNvPicPr>
          <p:nvPr/>
        </p:nvPicPr>
        <p:blipFill>
          <a:blip r:embed="rId2"/>
          <a:srcRect r="4975" b="2"/>
          <a:stretch>
            <a:fillRect/>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2" name="Freeform: Shape 11"/>
          <p:cNvSpPr>
            <a:spLocks noGrp="1" noRot="1" noChangeAspect="1" noMove="1" noResize="1" noEditPoints="1" noAdjustHandles="1" noChangeArrowheads="1" noChangeShapeType="1" noTextEdit="1"/>
          </p:cNvSpPr>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p:cNvSpPr>
            <a:spLocks noGrp="1" noRot="1" noChangeAspect="1" noMove="1" noResize="1" noEditPoints="1" noAdjustHandles="1" noChangeArrowheads="1" noChangeShapeType="1" noTextEdit="1"/>
          </p:cNvSpPr>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title"/>
          </p:nvPr>
        </p:nvSpPr>
        <p:spPr>
          <a:xfrm>
            <a:off x="448056" y="859536"/>
            <a:ext cx="4832802" cy="1243584"/>
          </a:xfrm>
        </p:spPr>
        <p:txBody>
          <a:bodyPr>
            <a:normAutofit/>
          </a:bodyPr>
          <a:lstStyle/>
          <a:p>
            <a:r>
              <a:rPr lang="en-US" sz="3400"/>
              <a:t>RESULTS</a:t>
            </a:r>
            <a:endParaRPr lang="en-US" sz="3400"/>
          </a:p>
        </p:txBody>
      </p:sp>
      <p:sp>
        <p:nvSpPr>
          <p:cNvPr id="16" name="Rectangle 15"/>
          <p:cNvSpPr>
            <a:spLocks noGrp="1" noRot="1" noChangeAspect="1" noMove="1" noResize="1" noEditPoints="1" noAdjustHandles="1" noChangeArrowheads="1" noChangeShapeType="1" noTextEdit="1"/>
          </p:cNvSpPr>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p:cNvSpPr>
            <a:spLocks noGrp="1" noRot="1" noChangeAspect="1" noMove="1" noResize="1" noEditPoints="1" noAdjustHandles="1" noChangeArrowheads="1" noChangeShapeType="1" noTextEdit="1"/>
          </p:cNvSpPr>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a:spLocks noGrp="1" noRot="1" noChangeAspect="1" noMove="1" noResize="1" noEditPoints="1" noAdjustHandles="1" noChangeArrowheads="1" noChangeShapeType="1" noTextEdit="1"/>
          </p:cNvSpPr>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449326" y="2685966"/>
            <a:ext cx="4832803" cy="3664351"/>
          </a:xfrm>
        </p:spPr>
        <p:txBody>
          <a:bodyPr vert="horz" lIns="91440" tIns="45720" rIns="91440" bIns="45720" rtlCol="0" anchor="t">
            <a:normAutofit/>
          </a:bodyPr>
          <a:lstStyle/>
          <a:p>
            <a:r>
              <a:rPr lang="en-US" sz="2400" dirty="0"/>
              <a:t>Input images - </a:t>
            </a:r>
            <a:endParaRPr lang="en-US" sz="2400" dirty="0"/>
          </a:p>
          <a:p>
            <a:pPr marL="0" indent="0">
              <a:buNone/>
            </a:pPr>
            <a:endParaRPr lang="en-US" sz="2400" dirty="0"/>
          </a:p>
          <a:p>
            <a:pPr marL="0" indent="0">
              <a:buNone/>
            </a:pP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p:cNvPicPr>
            <a:picLocks noChangeAspect="1"/>
          </p:cNvPicPr>
          <p:nvPr/>
        </p:nvPicPr>
        <p:blipFill>
          <a:blip r:embed="rId1"/>
          <a:srcRect t="13572" r="-2" b="25448"/>
          <a:stretch>
            <a:fillRect/>
          </a:stretch>
        </p:blipFill>
        <p:spPr>
          <a:xfrm>
            <a:off x="4574540" y="0"/>
            <a:ext cx="7617460" cy="3364865"/>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Content Placeholder 3" descr="A parking lot with cars and numbers&#10;&#10;Description automatically generated"/>
          <p:cNvPicPr>
            <a:picLocks noChangeAspect="1"/>
          </p:cNvPicPr>
          <p:nvPr/>
        </p:nvPicPr>
        <p:blipFill>
          <a:blip r:embed="rId2"/>
          <a:srcRect r="6059" b="1"/>
          <a:stretch>
            <a:fillRect/>
          </a:stretch>
        </p:blipFill>
        <p:spPr>
          <a:xfrm>
            <a:off x="3369945" y="3483610"/>
            <a:ext cx="8822055" cy="3364865"/>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4" name="Freeform: Shape 13"/>
          <p:cNvSpPr>
            <a:spLocks noGrp="1" noRot="1" noChangeAspect="1" noMove="1" noResize="1" noEditPoints="1" noAdjustHandles="1" noChangeArrowheads="1" noChangeShapeType="1" noTextEdit="1"/>
          </p:cNvSpPr>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p:cNvSpPr>
            <a:spLocks noGrp="1" noRot="1" noChangeAspect="1" noMove="1" noResize="1" noEditPoints="1" noAdjustHandles="1" noChangeArrowheads="1" noChangeShapeType="1" noTextEdit="1"/>
          </p:cNvSpPr>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title"/>
          </p:nvPr>
        </p:nvSpPr>
        <p:spPr>
          <a:xfrm>
            <a:off x="448056" y="859536"/>
            <a:ext cx="4832802" cy="1243584"/>
          </a:xfrm>
        </p:spPr>
        <p:txBody>
          <a:bodyPr>
            <a:normAutofit/>
          </a:bodyPr>
          <a:lstStyle/>
          <a:p>
            <a:r>
              <a:rPr lang="en-US" sz="3400"/>
              <a:t>RESULTS</a:t>
            </a:r>
            <a:endParaRPr lang="en-US" sz="3400"/>
          </a:p>
        </p:txBody>
      </p:sp>
      <p:sp>
        <p:nvSpPr>
          <p:cNvPr id="18" name="Rectangle 17"/>
          <p:cNvSpPr>
            <a:spLocks noGrp="1" noRot="1" noChangeAspect="1" noMove="1" noResize="1" noEditPoints="1" noAdjustHandles="1" noChangeArrowheads="1" noChangeShapeType="1" noTextEdit="1"/>
          </p:cNvSpPr>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0" name="Rectangle 19"/>
          <p:cNvSpPr>
            <a:spLocks noGrp="1" noRot="1" noChangeAspect="1" noMove="1" noResize="1" noEditPoints="1" noAdjustHandles="1" noChangeArrowheads="1" noChangeShapeType="1" noTextEdit="1"/>
          </p:cNvSpPr>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p:cNvSpPr>
            <a:spLocks noGrp="1" noRot="1" noChangeAspect="1" noMove="1" noResize="1" noEditPoints="1" noAdjustHandles="1" noChangeArrowheads="1" noChangeShapeType="1" noTextEdit="1"/>
          </p:cNvSpPr>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448056" y="2677076"/>
            <a:ext cx="4832803" cy="3664351"/>
          </a:xfrm>
        </p:spPr>
        <p:txBody>
          <a:bodyPr vert="horz" lIns="91440" tIns="45720" rIns="91440" bIns="45720" rtlCol="0" anchor="t">
            <a:normAutofit/>
          </a:bodyPr>
          <a:lstStyle/>
          <a:p>
            <a:r>
              <a:rPr lang="en-US" sz="2400" dirty="0"/>
              <a:t>Output images -</a:t>
            </a:r>
            <a:endParaRPr lang="en-US" sz="2400" dirty="0"/>
          </a:p>
          <a:p>
            <a:pPr marL="0" indent="0">
              <a:buNone/>
            </a:pP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p:cNvSpPr>
            <a:spLocks noGrp="1"/>
          </p:cNvSpPr>
          <p:nvPr>
            <p:ph type="body" idx="1"/>
          </p:nvPr>
        </p:nvSpPr>
        <p:spPr/>
        <p:txBody>
          <a:bodyPr/>
          <a:p>
            <a:endParaRPr lang="en-US"/>
          </a:p>
        </p:txBody>
      </p:sp>
      <p:sp useBgFill="1">
        <p:nvSpPr>
          <p:cNvPr id="25" name="Rectangle 24"/>
          <p:cNvSpPr>
            <a:spLocks noGrp="1" noRot="1" noChangeAspect="1" noMove="1" noResize="1" noEditPoints="1" noAdjustHandles="1" noChangeArrowheads="1" noChangeShapeType="1" noTextEdit="1"/>
          </p:cNvSpPr>
          <p:nvPr/>
        </p:nvSpPr>
        <p:spPr>
          <a:xfrm>
            <a:off x="490281"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Cvdsf</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ntent Placeholder 10"/>
          <p:cNvPicPr>
            <a:picLocks noChangeAspect="1"/>
          </p:cNvPicPr>
          <p:nvPr>
            <p:ph sz="quarter" idx="4"/>
          </p:nvPr>
        </p:nvPicPr>
        <p:blipFill>
          <a:blip r:embed="rId1"/>
          <a:stretch>
            <a:fillRect/>
          </a:stretch>
        </p:blipFill>
        <p:spPr>
          <a:xfrm>
            <a:off x="6423660" y="3141980"/>
            <a:ext cx="5768340" cy="3048635"/>
          </a:xfrm>
          <a:prstGeom prst="rect">
            <a:avLst/>
          </a:prstGeom>
        </p:spPr>
      </p:pic>
      <p:sp>
        <p:nvSpPr>
          <p:cNvPr id="2" name="Title 1"/>
          <p:cNvSpPr>
            <a:spLocks noGrp="1"/>
          </p:cNvSpPr>
          <p:nvPr>
            <p:ph type="title"/>
          </p:nvPr>
        </p:nvSpPr>
        <p:spPr/>
        <p:txBody>
          <a:bodyPr>
            <a:normAutofit/>
          </a:bodyPr>
          <a:lstStyle/>
          <a:p>
            <a:r>
              <a:rPr lang="en-US" sz="3200"/>
              <a:t>RESULTS</a:t>
            </a:r>
            <a:endParaRPr lang="en-US" sz="3200"/>
          </a:p>
        </p:txBody>
      </p:sp>
      <p:sp>
        <p:nvSpPr>
          <p:cNvPr id="26" name="Rectangle 25"/>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7" name="Rectangle 26"/>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sz="half" idx="2"/>
          </p:nvPr>
        </p:nvSpPr>
        <p:spPr/>
        <p:txBody>
          <a:bodyPr vert="horz" lIns="91440" tIns="45720" rIns="91440" bIns="45720" rtlCol="0" anchor="ctr">
            <a:normAutofit/>
          </a:bodyPr>
          <a:lstStyle/>
          <a:p>
            <a:r>
              <a:rPr lang="en-US" sz="2400" dirty="0"/>
              <a:t>Chatbot interactions - </a:t>
            </a:r>
            <a:endParaRPr lang="en-US" sz="2400" dirty="0"/>
          </a:p>
          <a:p>
            <a:pPr marL="0" indent="0">
              <a:buNone/>
            </a:pPr>
            <a:endParaRPr lang="en-US" sz="2400" dirty="0"/>
          </a:p>
          <a:p>
            <a:pPr marL="0" indent="0">
              <a:buNone/>
            </a:pPr>
            <a:endParaRPr lang="en-US" sz="2400" dirty="0"/>
          </a:p>
        </p:txBody>
      </p:sp>
      <p:pic>
        <p:nvPicPr>
          <p:cNvPr id="8" name="Picture 7"/>
          <p:cNvPicPr>
            <a:picLocks noChangeAspect="1"/>
          </p:cNvPicPr>
          <p:nvPr/>
        </p:nvPicPr>
        <p:blipFill>
          <a:blip r:embed="rId2"/>
          <a:stretch>
            <a:fillRect/>
          </a:stretch>
        </p:blipFill>
        <p:spPr>
          <a:xfrm>
            <a:off x="106680" y="2620645"/>
            <a:ext cx="6317615" cy="4063365"/>
          </a:xfrm>
          <a:prstGeom prst="rect">
            <a:avLst/>
          </a:prstGeom>
        </p:spPr>
      </p:pic>
      <p:sp>
        <p:nvSpPr>
          <p:cNvPr id="12" name="Text Box 11"/>
          <p:cNvSpPr txBox="1"/>
          <p:nvPr/>
        </p:nvSpPr>
        <p:spPr>
          <a:xfrm>
            <a:off x="5213985" y="743585"/>
            <a:ext cx="5727700" cy="568960"/>
          </a:xfrm>
          <a:prstGeom prst="rect">
            <a:avLst/>
          </a:prstGeom>
          <a:noFill/>
        </p:spPr>
        <p:txBody>
          <a:bodyPr wrap="square" rtlCol="0">
            <a:noAutofit/>
          </a:bodyPr>
          <a:p>
            <a:r>
              <a:rPr lang="en-US" sz="2400"/>
              <a:t>Chatbot Interactions</a:t>
            </a:r>
            <a:endParaRPr 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8334" y="-150354"/>
            <a:ext cx="10515600" cy="1325563"/>
          </a:xfrm>
        </p:spPr>
        <p:txBody>
          <a:bodyPr/>
          <a:lstStyle/>
          <a:p>
            <a:r>
              <a:rPr lang="en-US" dirty="0"/>
              <a:t>FINDINGS</a:t>
            </a:r>
            <a:endParaRPr lang="en-US" dirty="0"/>
          </a:p>
        </p:txBody>
      </p:sp>
      <p:sp>
        <p:nvSpPr>
          <p:cNvPr id="3" name="Content Placeholder 2"/>
          <p:cNvSpPr>
            <a:spLocks noGrp="1"/>
          </p:cNvSpPr>
          <p:nvPr>
            <p:ph idx="1"/>
          </p:nvPr>
        </p:nvSpPr>
        <p:spPr>
          <a:xfrm>
            <a:off x="477520" y="781685"/>
            <a:ext cx="11610340" cy="6016625"/>
          </a:xfrm>
        </p:spPr>
        <p:txBody>
          <a:bodyPr vert="horz" lIns="91440" tIns="45720" rIns="91440" bIns="45720" rtlCol="0" anchor="t">
            <a:noAutofit/>
          </a:bodyPr>
          <a:lstStyle/>
          <a:p>
            <a:pPr marL="0" indent="0" algn="just">
              <a:buNone/>
            </a:pPr>
            <a:r>
              <a:rPr lang="en-US" sz="2000" b="1" dirty="0"/>
              <a:t>Model Performance Results</a:t>
            </a:r>
            <a:endParaRPr lang="en-US" sz="2000" dirty="0"/>
          </a:p>
          <a:p>
            <a:pPr marL="0" indent="0" algn="just">
              <a:buNone/>
            </a:pPr>
            <a:r>
              <a:rPr lang="en-US" sz="2000" dirty="0"/>
              <a:t>Object Detection Results -</a:t>
            </a:r>
            <a:endParaRPr lang="en-US" sz="2000" dirty="0"/>
          </a:p>
          <a:p>
            <a:pPr algn="just"/>
            <a:r>
              <a:rPr lang="en-US" sz="2000" dirty="0"/>
              <a:t>Intersection over Union (</a:t>
            </a:r>
            <a:r>
              <a:rPr lang="en-US" sz="2000" err="1"/>
              <a:t>IoU</a:t>
            </a:r>
            <a:r>
              <a:rPr lang="en-US" sz="2000" dirty="0"/>
              <a:t>): 0.85 - An </a:t>
            </a:r>
            <a:r>
              <a:rPr lang="en-US" sz="2000" err="1"/>
              <a:t>IoU</a:t>
            </a:r>
            <a:r>
              <a:rPr lang="en-US" sz="2000" dirty="0"/>
              <a:t> of 0.85 indicates excellent spatial overlap between predicted and actual bounding boxes, demonstrating strong localization capabilities. It shows the model is effective at accurately detecting parking spots with minimal error.</a:t>
            </a:r>
            <a:endParaRPr lang="en-US" sz="2000" dirty="0"/>
          </a:p>
          <a:p>
            <a:pPr algn="just"/>
            <a:r>
              <a:rPr lang="en-US" sz="2000" dirty="0"/>
              <a:t>Mean Average Precision (</a:t>
            </a:r>
            <a:r>
              <a:rPr lang="en-US" sz="2000" err="1"/>
              <a:t>mAP</a:t>
            </a:r>
            <a:r>
              <a:rPr lang="en-US" sz="2000" dirty="0"/>
              <a:t>): 0.9 A </a:t>
            </a:r>
            <a:r>
              <a:rPr lang="en-US" sz="2000" err="1"/>
              <a:t>mAP</a:t>
            </a:r>
            <a:r>
              <a:rPr lang="en-US" sz="2000" dirty="0"/>
              <a:t> of 0.9 reflects high precision and recall, suggesting that the object detection model reliably identifies occupied and vacant parking spots, even in varied lighting and weather conditions.</a:t>
            </a:r>
            <a:endParaRPr lang="en-US" sz="2000" dirty="0"/>
          </a:p>
          <a:p>
            <a:pPr algn="just"/>
            <a:r>
              <a:rPr lang="en-US" sz="2000" dirty="0"/>
              <a:t>Frame Processing Time: &lt; 0.05 seconds A frame processing time of less than 0.05 seconds confirms the model's suitability for real-time applications, meeting the latency requirements for dynamic parking systems.</a:t>
            </a:r>
            <a:endParaRPr lang="en-US" sz="2000" dirty="0"/>
          </a:p>
          <a:p>
            <a:pPr algn="just"/>
            <a:r>
              <a:rPr lang="en-US" sz="2000" dirty="0"/>
              <a:t>False Positive Rate &amp; False Negative Rate: &lt; 5%: &lt; 5% Both metrics being under 5% signifies the model's reliability, ensuring it minimizes errors that could mislead users, such as mistaking an occupied spot for a vacant one or vice versa.</a:t>
            </a:r>
            <a:endParaRPr lang="en-US" sz="2000" dirty="0"/>
          </a:p>
          <a:p>
            <a:pPr algn="just"/>
            <a:r>
              <a:rPr lang="en-US" sz="2000" dirty="0"/>
              <a:t>Real-time Processing: The model completes the processing of each frame within 0.05 seconds; hence, it can be used for real-time update purposes. Drivers get information about the parking spots available within nearly real-time order, which enhances their experience and saves time spent in searching .</a:t>
            </a:r>
            <a:endParaRPr lang="en-US" sz="2000" dirty="0"/>
          </a:p>
          <a:p>
            <a:pPr algn="just"/>
            <a:endParaRPr lang="en-US" sz="2000" dirty="0"/>
          </a:p>
          <a:p>
            <a:pPr algn="just"/>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0709" y="-2960"/>
            <a:ext cx="10515600" cy="1325563"/>
          </a:xfrm>
        </p:spPr>
        <p:txBody>
          <a:bodyPr/>
          <a:lstStyle/>
          <a:p>
            <a:r>
              <a:rPr lang="en-US" sz="4000" dirty="0"/>
              <a:t>FINDINGS</a:t>
            </a:r>
            <a:endParaRPr lang="en-US" sz="4000" dirty="0"/>
          </a:p>
          <a:p>
            <a:endParaRPr lang="en-US" sz="4000" dirty="0"/>
          </a:p>
        </p:txBody>
      </p:sp>
      <p:sp>
        <p:nvSpPr>
          <p:cNvPr id="3" name="Content Placeholder 2"/>
          <p:cNvSpPr>
            <a:spLocks noGrp="1"/>
          </p:cNvSpPr>
          <p:nvPr>
            <p:ph idx="1"/>
          </p:nvPr>
        </p:nvSpPr>
        <p:spPr>
          <a:xfrm>
            <a:off x="257014" y="721306"/>
            <a:ext cx="11949190" cy="5642863"/>
          </a:xfrm>
        </p:spPr>
        <p:txBody>
          <a:bodyPr vert="horz" lIns="91440" tIns="45720" rIns="91440" bIns="45720" rtlCol="0" anchor="t">
            <a:noAutofit/>
          </a:bodyPr>
          <a:lstStyle/>
          <a:p>
            <a:pPr marL="0" indent="0" algn="just">
              <a:buNone/>
            </a:pPr>
            <a:r>
              <a:rPr lang="en-US" sz="1800" b="1" dirty="0">
                <a:cs typeface="+mn-lt"/>
              </a:rPr>
              <a:t>Model Performance Results</a:t>
            </a:r>
            <a:endParaRPr lang="en-US" sz="1800" dirty="0">
              <a:cs typeface="+mn-lt"/>
            </a:endParaRPr>
          </a:p>
          <a:p>
            <a:pPr marL="0" indent="0" algn="just">
              <a:buNone/>
            </a:pPr>
            <a:r>
              <a:rPr lang="en-US" sz="1800" b="1" dirty="0">
                <a:cs typeface="+mn-lt"/>
              </a:rPr>
              <a:t>Object Detection Results -</a:t>
            </a:r>
            <a:endParaRPr lang="en-US" sz="1800" b="1" dirty="0">
              <a:cs typeface="+mn-lt"/>
            </a:endParaRPr>
          </a:p>
          <a:p>
            <a:pPr marL="0" indent="0" algn="just">
              <a:buNone/>
            </a:pPr>
            <a:r>
              <a:rPr lang="en-US" sz="1800" dirty="0">
                <a:cs typeface="+mn-lt"/>
              </a:rPr>
              <a:t>Prediction Accuracy: Models such as ARIMA and Random Forest reach low error rates as MAE is about 5% and RMSE is about 7%, which points to the fact that the predictive analytics model can very accurately be able to foresee parking availability. </a:t>
            </a:r>
            <a:endParaRPr lang="en-US" sz="1800" dirty="0">
              <a:cs typeface="+mn-lt"/>
            </a:endParaRPr>
          </a:p>
          <a:p>
            <a:pPr marL="0" indent="0" algn="just">
              <a:buNone/>
            </a:pPr>
            <a:r>
              <a:rPr lang="en-US" sz="1800" dirty="0">
                <a:cs typeface="+mn-lt"/>
              </a:rPr>
              <a:t>Response Accuracy: The NLP model is very accurate for capturing user intent, for which it has gained an F1-score of 0.92. Hence, the chatbot can perform very well to interpret the queries related to parking with adequate information. </a:t>
            </a:r>
            <a:endParaRPr lang="en-US" sz="1800" dirty="0">
              <a:cs typeface="+mn-lt"/>
            </a:endParaRPr>
          </a:p>
          <a:p>
            <a:pPr marL="0" indent="0" algn="just">
              <a:buNone/>
            </a:pPr>
            <a:r>
              <a:rPr lang="en-US" sz="1800" dirty="0">
                <a:cs typeface="+mn-lt"/>
              </a:rPr>
              <a:t>Response Time: It responds within 1-2 seconds. This will surely make the interactions smooth enough for the users. Rapid response time makes the use practical for real-time scenarios in which drivers can make an immediate decision.</a:t>
            </a:r>
            <a:endParaRPr lang="en-US" sz="1800" dirty="0">
              <a:cs typeface="+mn-lt"/>
            </a:endParaRPr>
          </a:p>
          <a:p>
            <a:pPr marL="0" indent="0" algn="just">
              <a:buNone/>
            </a:pPr>
            <a:r>
              <a:rPr lang="en-US" sz="1800" dirty="0">
                <a:cs typeface="+mn-lt"/>
              </a:rPr>
              <a:t>Predictive Analytics Results -</a:t>
            </a:r>
            <a:endParaRPr lang="en-US" sz="1800" dirty="0">
              <a:cs typeface="+mn-lt"/>
            </a:endParaRPr>
          </a:p>
          <a:p>
            <a:pPr algn="just">
              <a:buFont typeface="Arial" panose="020B0604020202020204"/>
              <a:buChar char="•"/>
            </a:pPr>
            <a:r>
              <a:rPr lang="en-US" sz="1800" dirty="0">
                <a:cs typeface="+mn-lt"/>
              </a:rPr>
              <a:t>Mean Absolute Error (MAE): ~5% A ~5% MAE indicates the model’s predictions for parking availability are close to actual values, signifying good performance in capturing real- world patterns.</a:t>
            </a:r>
            <a:endParaRPr lang="en-US" sz="1800" dirty="0">
              <a:cs typeface="+mn-lt"/>
            </a:endParaRPr>
          </a:p>
          <a:p>
            <a:pPr algn="just">
              <a:buFont typeface="Arial" panose="020B0604020202020204"/>
              <a:buChar char="•"/>
            </a:pPr>
            <a:r>
              <a:rPr lang="en-US" sz="1800" dirty="0">
                <a:cs typeface="+mn-lt"/>
              </a:rPr>
              <a:t>Root Mean Squared Error (RMSE): ~7% The ~7% RMSE complements the MAE by emphasizing the impact of larger prediction errors. The relatively low RMSE confirms the model maintains accuracy even when errors occur. </a:t>
            </a:r>
            <a:endParaRPr lang="en-US" sz="1800" dirty="0">
              <a:cs typeface="+mn-lt"/>
            </a:endParaRPr>
          </a:p>
          <a:p>
            <a:pPr algn="just">
              <a:buFont typeface="Arial" panose="020B0604020202020204"/>
              <a:buChar char="•"/>
            </a:pPr>
            <a:r>
              <a:rPr lang="en-US" sz="1800" dirty="0">
                <a:cs typeface="+mn-lt"/>
              </a:rPr>
              <a:t>Forecasting Time: &lt; 0.2 seconds A prediction time under 0.2 seconds is optimal for delivering near-instantaneous updates to users, aligning with real-time operational demands. </a:t>
            </a:r>
            <a:endParaRPr lang="en-US" sz="1800" dirty="0">
              <a:cs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573" y="-2960"/>
            <a:ext cx="10515600" cy="1325563"/>
          </a:xfrm>
        </p:spPr>
        <p:txBody>
          <a:bodyPr>
            <a:normAutofit/>
          </a:bodyPr>
          <a:lstStyle/>
          <a:p>
            <a:r>
              <a:rPr lang="en-US" sz="3600" dirty="0"/>
              <a:t>CONCLUSION AND FUTURE WORK</a:t>
            </a:r>
            <a:endParaRPr lang="en-US" sz="3600" dirty="0"/>
          </a:p>
        </p:txBody>
      </p:sp>
      <p:sp>
        <p:nvSpPr>
          <p:cNvPr id="3" name="Content Placeholder 2"/>
          <p:cNvSpPr>
            <a:spLocks noGrp="1"/>
          </p:cNvSpPr>
          <p:nvPr>
            <p:ph idx="1"/>
          </p:nvPr>
        </p:nvSpPr>
        <p:spPr>
          <a:xfrm>
            <a:off x="260350" y="1172845"/>
            <a:ext cx="11671300" cy="5685155"/>
          </a:xfrm>
        </p:spPr>
        <p:txBody>
          <a:bodyPr vert="horz" lIns="91440" tIns="45720" rIns="91440" bIns="45720" rtlCol="0" anchor="t">
            <a:noAutofit/>
          </a:bodyPr>
          <a:lstStyle/>
          <a:p>
            <a:pPr algn="just"/>
            <a:r>
              <a:rPr lang="en-US" sz="1400" dirty="0">
                <a:cs typeface="+mn-lt"/>
              </a:rPr>
              <a:t>Smart-Park: AI-Enhanced Digital Parking System is the greatest leap toward solving the biggest issues of growing urban parking management. By incorporating the latest computer vision, machine learning, and natural language processing, the smart system optimizes parking processes while cutting congestion and enhancing the user experience. It combines real-time spot detection by YOLO-based models with predictive analytics powered by historical data, and it offers a reliable and scalable solution for urban environments where demand for parking continues to grow. </a:t>
            </a:r>
            <a:endParaRPr lang="en-US" sz="1400">
              <a:cs typeface="+mn-lt"/>
            </a:endParaRPr>
          </a:p>
          <a:p>
            <a:pPr algn="just"/>
            <a:r>
              <a:rPr lang="en-US" sz="1400" dirty="0" err="1">
                <a:cs typeface="+mn-lt"/>
              </a:rPr>
              <a:t>SmartPark’s</a:t>
            </a:r>
            <a:r>
              <a:rPr lang="en-US" sz="1400" dirty="0">
                <a:cs typeface="+mn-lt"/>
              </a:rPr>
              <a:t> ability to detect available parking spots in real-time using YOLO v5 and computer vision algorithms exemplifies the practical application of AI in solving everyday problems. By utilizing deep learning models trained on video data, the system ensures accurate identification of vacant and occupied spots, reducing driver frustration and traffic congestion. </a:t>
            </a:r>
            <a:endParaRPr lang="en-US" sz="1400" dirty="0">
              <a:cs typeface="+mn-lt"/>
            </a:endParaRPr>
          </a:p>
          <a:p>
            <a:pPr algn="just"/>
            <a:r>
              <a:rPr lang="en-US" sz="1400" dirty="0">
                <a:cs typeface="+mn-lt"/>
              </a:rPr>
              <a:t>The inclusion of predictive analytics further enhances the system's utility, as it allows users to anticipate parking availability based on historical and real- time data, making it possible to plan journeys more efficiently </a:t>
            </a:r>
            <a:endParaRPr lang="en-US" sz="1400" dirty="0">
              <a:cs typeface="+mn-lt"/>
            </a:endParaRPr>
          </a:p>
          <a:p>
            <a:pPr algn="just"/>
            <a:r>
              <a:rPr lang="en-US" sz="1400" dirty="0">
                <a:cs typeface="+mn-lt"/>
              </a:rPr>
              <a:t>It is therefore in conclusion that Smart-Park presents an innovative approach to parking challenges in cities by providing a system that at one and the same time addresses drivers', operators', and urban planners' needs. </a:t>
            </a:r>
            <a:endParaRPr lang="en-US" sz="1400" dirty="0">
              <a:cs typeface="+mn-lt"/>
            </a:endParaRPr>
          </a:p>
          <a:p>
            <a:pPr algn="just">
              <a:buNone/>
            </a:pPr>
            <a:r>
              <a:rPr lang="en-US" sz="1400" dirty="0">
                <a:cs typeface="+mn-lt"/>
              </a:rPr>
              <a:t>   The newest version of Smart-Park also does reflect potential AI-driven solutions related to the nearer real-time detection of spots, predictive analytics, and user-friendly interfaces. However, there are numerous opportunities in future improvements and expansions to use its full capacities and applicability to varied types of urban environments. </a:t>
            </a:r>
            <a:endParaRPr lang="en-US" sz="1400">
              <a:cs typeface="+mn-lt"/>
            </a:endParaRPr>
          </a:p>
          <a:p>
            <a:pPr algn="just"/>
            <a:r>
              <a:rPr lang="en-US" sz="1400" b="1" dirty="0">
                <a:ea typeface="+mn-lt"/>
                <a:cs typeface="+mn-lt"/>
              </a:rPr>
              <a:t>Advanced Use of Sophisticated Technologies </a:t>
            </a:r>
            <a:r>
              <a:rPr lang="en-US" sz="1400" b="1" dirty="0">
                <a:cs typeface="+mn-lt"/>
              </a:rPr>
              <a:t> - </a:t>
            </a:r>
            <a:r>
              <a:rPr lang="en-US" sz="1400" dirty="0">
                <a:cs typeface="+mn-lt"/>
              </a:rPr>
              <a:t>Future versions of Smart-Park can use advanced versions of machine learning and deep learning algorithms for enhanced predictive analytics. </a:t>
            </a:r>
            <a:endParaRPr lang="en-US" sz="1400">
              <a:cs typeface="+mn-lt"/>
            </a:endParaRPr>
          </a:p>
          <a:p>
            <a:pPr algn="just"/>
            <a:r>
              <a:rPr lang="en-US" sz="1400" b="1" dirty="0">
                <a:ea typeface="+mn-lt"/>
                <a:cs typeface="+mn-lt"/>
              </a:rPr>
              <a:t>Advanced User Interaction Features </a:t>
            </a:r>
            <a:r>
              <a:rPr lang="en-US" sz="1400" b="1" dirty="0">
                <a:cs typeface="+mn-lt"/>
              </a:rPr>
              <a:t> - </a:t>
            </a:r>
            <a:r>
              <a:rPr lang="en-US" sz="1400" dirty="0">
                <a:cs typeface="+mn-lt"/>
              </a:rPr>
              <a:t>The user interaction module would be further improved with AI-driven personalization, for instance dynamic parking based on preferences or history. </a:t>
            </a:r>
            <a:endParaRPr lang="en-US" sz="1400">
              <a:cs typeface="+mn-lt"/>
            </a:endParaRPr>
          </a:p>
          <a:p>
            <a:pPr algn="just"/>
            <a:r>
              <a:rPr lang="en-US" sz="1400" b="1" dirty="0">
                <a:ea typeface="+mn-lt"/>
                <a:cs typeface="+mn-lt"/>
              </a:rPr>
              <a:t>Scalability and Worldwide Roll-Out </a:t>
            </a:r>
            <a:r>
              <a:rPr lang="en-US" sz="1400" b="1" dirty="0">
                <a:cs typeface="+mn-lt"/>
              </a:rPr>
              <a:t> - </a:t>
            </a:r>
            <a:r>
              <a:rPr lang="en-US" sz="1400" dirty="0">
                <a:cs typeface="+mn-lt"/>
              </a:rPr>
              <a:t>It is crucial to scale the </a:t>
            </a:r>
            <a:r>
              <a:rPr lang="en-US" sz="1400" err="1">
                <a:cs typeface="+mn-lt"/>
              </a:rPr>
              <a:t>SmartPark</a:t>
            </a:r>
            <a:r>
              <a:rPr lang="en-US" sz="1400" dirty="0">
                <a:cs typeface="+mn-lt"/>
              </a:rPr>
              <a:t> system and deploy it in different geographies and under differing parking scenarios, such as multi-level garages, street-side parking, and rural areas. </a:t>
            </a:r>
            <a:endParaRPr lang="en-US" sz="1400">
              <a:cs typeface="+mn-lt"/>
            </a:endParaRPr>
          </a:p>
          <a:p>
            <a:pPr marL="0" indent="0" algn="just">
              <a:buNone/>
            </a:pPr>
            <a:endParaRPr lang="en-US" sz="1400" dirty="0">
              <a:cs typeface="+mn-lt"/>
            </a:endParaRPr>
          </a:p>
          <a:p>
            <a:pPr marL="0" indent="0" algn="just">
              <a:buNone/>
            </a:pPr>
            <a:endParaRPr lang="en-US" sz="1400" dirty="0">
              <a:cs typeface="+mn-lt"/>
            </a:endParaRPr>
          </a:p>
          <a:p>
            <a:pPr algn="just"/>
            <a:endParaRPr lang="en-US" sz="1400" dirty="0">
              <a:cs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endParaRPr lang="en-US" dirty="0"/>
          </a:p>
        </p:txBody>
      </p:sp>
      <p:sp>
        <p:nvSpPr>
          <p:cNvPr id="3" name="Content Placeholder 2"/>
          <p:cNvSpPr>
            <a:spLocks noGrp="1"/>
          </p:cNvSpPr>
          <p:nvPr>
            <p:ph idx="1"/>
          </p:nvPr>
        </p:nvSpPr>
        <p:spPr/>
        <p:txBody>
          <a:bodyPr vert="horz" lIns="91440" tIns="45720" rIns="91440" bIns="45720" rtlCol="0" anchor="t">
            <a:noAutofit/>
          </a:bodyPr>
          <a:lstStyle/>
          <a:p>
            <a:pPr marL="457200" indent="-457200" algn="just">
              <a:buFont typeface="+mj-lt"/>
              <a:buAutoNum type="arabicParenR"/>
            </a:pPr>
            <a:r>
              <a:rPr lang="en-US" sz="2000" dirty="0">
                <a:latin typeface="Times New Roman" panose="02020603050405020304" charset="0"/>
                <a:cs typeface="Times New Roman" panose="02020603050405020304" charset="0"/>
              </a:rPr>
              <a:t>Xiang, X., </a:t>
            </a:r>
            <a:r>
              <a:rPr lang="en-US" sz="2000" err="1">
                <a:latin typeface="Times New Roman" panose="02020603050405020304" charset="0"/>
                <a:cs typeface="Times New Roman" panose="02020603050405020304" charset="0"/>
              </a:rPr>
              <a:t>Lv</a:t>
            </a:r>
            <a:r>
              <a:rPr lang="en-US" sz="2000" dirty="0">
                <a:latin typeface="Times New Roman" panose="02020603050405020304" charset="0"/>
                <a:cs typeface="Times New Roman" panose="02020603050405020304" charset="0"/>
              </a:rPr>
              <a:t>, N., Zhai, M., El Saddik, A.: Real-time parking occupancy detection for gas stations based on </a:t>
            </a:r>
            <a:r>
              <a:rPr lang="en-US" sz="2000" err="1">
                <a:latin typeface="Times New Roman" panose="02020603050405020304" charset="0"/>
                <a:cs typeface="Times New Roman" panose="02020603050405020304" charset="0"/>
              </a:rPr>
              <a:t>haar-AdaBoosting</a:t>
            </a:r>
            <a:r>
              <a:rPr lang="en-US" sz="2000" dirty="0">
                <a:latin typeface="Times New Roman" panose="02020603050405020304" charset="0"/>
                <a:cs typeface="Times New Roman" panose="02020603050405020304" charset="0"/>
              </a:rPr>
              <a:t> and CNN. IEEE Sens. J. 1 (2017). </a:t>
            </a:r>
            <a:r>
              <a:rPr lang="en-US" sz="2000" dirty="0">
                <a:solidFill>
                  <a:srgbClr val="000000"/>
                </a:solidFill>
                <a:latin typeface="Times New Roman" panose="02020603050405020304" charset="0"/>
                <a:cs typeface="Times New Roman" panose="02020603050405020304" charset="0"/>
              </a:rPr>
              <a:t> </a:t>
            </a:r>
            <a:r>
              <a:rPr lang="en-US" sz="2000" dirty="0">
                <a:solidFill>
                  <a:srgbClr val="007BD3"/>
                </a:solidFill>
                <a:latin typeface="Times New Roman" panose="02020603050405020304" charset="0"/>
                <a:cs typeface="Times New Roman" panose="02020603050405020304" charset="0"/>
              </a:rPr>
              <a:t> </a:t>
            </a:r>
            <a:r>
              <a:rPr lang="en-US" sz="2000" dirty="0">
                <a:solidFill>
                  <a:srgbClr val="007BD3"/>
                </a:solidFill>
                <a:latin typeface="Times New Roman" panose="02020603050405020304" charset="0"/>
                <a:cs typeface="Times New Roman" panose="02020603050405020304" charset="0"/>
                <a:hlinkClick r:id="rId1"/>
              </a:rPr>
              <a:t>https://doi.org/10.1109/jsen.2017.2741722</a:t>
            </a:r>
            <a:endParaRPr lang="en-US" sz="2000" dirty="0">
              <a:latin typeface="Times New Roman" panose="02020603050405020304" charset="0"/>
              <a:cs typeface="Times New Roman" panose="02020603050405020304" charset="0"/>
            </a:endParaRPr>
          </a:p>
          <a:p>
            <a:pPr marL="457200" indent="-457200" algn="just">
              <a:buFont typeface="+mj-lt"/>
              <a:buAutoNum type="arabicParenR"/>
            </a:pPr>
            <a:r>
              <a:rPr lang="en-US" sz="2000" dirty="0">
                <a:latin typeface="Times New Roman" panose="02020603050405020304" charset="0"/>
                <a:cs typeface="Times New Roman" panose="02020603050405020304" charset="0"/>
              </a:rPr>
              <a:t>Valipour, S., Siam, M., </a:t>
            </a:r>
            <a:r>
              <a:rPr lang="en-US" sz="2000" err="1">
                <a:latin typeface="Times New Roman" panose="02020603050405020304" charset="0"/>
                <a:cs typeface="Times New Roman" panose="02020603050405020304" charset="0"/>
              </a:rPr>
              <a:t>Stroulia</a:t>
            </a:r>
            <a:r>
              <a:rPr lang="en-US" sz="2000" dirty="0">
                <a:latin typeface="Times New Roman" panose="02020603050405020304" charset="0"/>
                <a:cs typeface="Times New Roman" panose="02020603050405020304" charset="0"/>
              </a:rPr>
              <a:t>, E., </a:t>
            </a:r>
            <a:r>
              <a:rPr lang="en-US" sz="2000" err="1">
                <a:latin typeface="Times New Roman" panose="02020603050405020304" charset="0"/>
                <a:cs typeface="Times New Roman" panose="02020603050405020304" charset="0"/>
              </a:rPr>
              <a:t>Jagersand</a:t>
            </a:r>
            <a:r>
              <a:rPr lang="en-US" sz="2000" dirty="0">
                <a:latin typeface="Times New Roman" panose="02020603050405020304" charset="0"/>
                <a:cs typeface="Times New Roman" panose="02020603050405020304" charset="0"/>
              </a:rPr>
              <a:t>, M.: Parking-stall vacancy indicator system, based on deep convolutional neural networks, pp. 655–660  (2016). </a:t>
            </a:r>
            <a:r>
              <a:rPr lang="en-US" sz="2000" dirty="0">
                <a:solidFill>
                  <a:srgbClr val="000000"/>
                </a:solidFill>
                <a:latin typeface="Times New Roman" panose="02020603050405020304" charset="0"/>
                <a:cs typeface="Times New Roman" panose="02020603050405020304" charset="0"/>
              </a:rPr>
              <a:t> </a:t>
            </a:r>
            <a:r>
              <a:rPr lang="en-US" sz="2000" dirty="0">
                <a:solidFill>
                  <a:srgbClr val="007BD3"/>
                </a:solidFill>
                <a:latin typeface="Times New Roman" panose="02020603050405020304" charset="0"/>
                <a:cs typeface="Times New Roman" panose="02020603050405020304" charset="0"/>
                <a:hlinkClick r:id="rId2"/>
              </a:rPr>
              <a:t>https://doi.org/10.1109/wf-iot.2016.7845408</a:t>
            </a:r>
            <a:endParaRPr lang="en-US" sz="2000" dirty="0">
              <a:latin typeface="Times New Roman" panose="02020603050405020304" charset="0"/>
              <a:cs typeface="Times New Roman" panose="02020603050405020304" charset="0"/>
            </a:endParaRPr>
          </a:p>
          <a:p>
            <a:pPr marL="457200" indent="-457200" algn="just">
              <a:buFont typeface="+mj-lt"/>
              <a:buAutoNum type="arabicParenR"/>
            </a:pPr>
            <a:r>
              <a:rPr lang="en-US" sz="2000" dirty="0">
                <a:latin typeface="Times New Roman" panose="02020603050405020304" charset="0"/>
                <a:cs typeface="Times New Roman" panose="02020603050405020304" charset="0"/>
              </a:rPr>
              <a:t>AI-based Smart Parking Solutions: Parking Telecom Blog. Parking Telecom. (2020, April 1). Retrieved December 13, 2022.</a:t>
            </a:r>
            <a:r>
              <a:rPr lang="en-US" sz="2000" dirty="0">
                <a:solidFill>
                  <a:srgbClr val="007BD3"/>
                </a:solidFill>
                <a:latin typeface="Times New Roman" panose="02020603050405020304" charset="0"/>
                <a:cs typeface="Times New Roman" panose="02020603050405020304" charset="0"/>
              </a:rPr>
              <a:t> </a:t>
            </a:r>
            <a:r>
              <a:rPr lang="en-US" sz="2000" dirty="0">
                <a:solidFill>
                  <a:srgbClr val="007BD3"/>
                </a:solidFill>
                <a:latin typeface="Times New Roman" panose="02020603050405020304" charset="0"/>
                <a:cs typeface="Times New Roman" panose="02020603050405020304" charset="0"/>
                <a:hlinkClick r:id="rId3"/>
              </a:rPr>
              <a:t>https://doi.org/10.1109/tits.2013.2252428</a:t>
            </a:r>
            <a:endParaRPr lang="en-US" sz="2000" dirty="0">
              <a:latin typeface="Times New Roman" panose="02020603050405020304" charset="0"/>
              <a:cs typeface="Times New Roman" panose="02020603050405020304" charset="0"/>
            </a:endParaRPr>
          </a:p>
          <a:p>
            <a:pPr marL="457200" indent="-457200" algn="just">
              <a:buFont typeface="+mj-lt"/>
              <a:buAutoNum type="arabicParenR"/>
            </a:pPr>
            <a:r>
              <a:rPr lang="en-US" sz="2000" dirty="0">
                <a:latin typeface="Times New Roman" panose="02020603050405020304" charset="0"/>
                <a:cs typeface="Times New Roman" panose="02020603050405020304" charset="0"/>
              </a:rPr>
              <a:t>Geng, Y., Cassandras, C.G.: New “smart parking” system based on resource allocation and reservations. IEEE Trans. Intell. Transp. Syst. 14 (2011).</a:t>
            </a:r>
            <a:r>
              <a:rPr lang="en-US" sz="2000" dirty="0">
                <a:solidFill>
                  <a:srgbClr val="000000"/>
                </a:solidFill>
                <a:latin typeface="Times New Roman" panose="02020603050405020304" charset="0"/>
                <a:cs typeface="Times New Roman" panose="02020603050405020304" charset="0"/>
              </a:rPr>
              <a:t> </a:t>
            </a:r>
            <a:r>
              <a:rPr lang="en-US" sz="2000" dirty="0">
                <a:solidFill>
                  <a:srgbClr val="007BD3"/>
                </a:solidFill>
                <a:latin typeface="Times New Roman" panose="02020603050405020304" charset="0"/>
                <a:cs typeface="Times New Roman" panose="02020603050405020304" charset="0"/>
                <a:hlinkClick r:id="rId3"/>
              </a:rPr>
              <a:t>https://doi.org/10.1109/tits.2013.2252428</a:t>
            </a:r>
            <a:endParaRPr lang="en-US" sz="2000" dirty="0">
              <a:latin typeface="Times New Roman" panose="02020603050405020304" charset="0"/>
              <a:cs typeface="Times New Roman" panose="02020603050405020304" charset="0"/>
            </a:endParaRPr>
          </a:p>
          <a:p>
            <a:pPr marL="457200" indent="-457200" algn="just">
              <a:buFont typeface="+mj-lt"/>
              <a:buAutoNum type="arabicParenR"/>
            </a:pPr>
            <a:r>
              <a:rPr lang="en-US" sz="2000" dirty="0">
                <a:latin typeface="Times New Roman" panose="02020603050405020304" charset="0"/>
                <a:cs typeface="Times New Roman" panose="02020603050405020304" charset="0"/>
              </a:rPr>
              <a:t>AI-based Smart Parking Solutions: Parking Telecom Blog. Parking Telecom. (2020, April 1). Retrieved December 13, 2022.</a:t>
            </a:r>
            <a:r>
              <a:rPr lang="en-US" sz="2000" dirty="0">
                <a:solidFill>
                  <a:srgbClr val="000000"/>
                </a:solidFill>
                <a:latin typeface="Times New Roman" panose="02020603050405020304" charset="0"/>
                <a:cs typeface="Times New Roman" panose="02020603050405020304" charset="0"/>
              </a:rPr>
              <a:t> </a:t>
            </a:r>
            <a:r>
              <a:rPr lang="en-US" sz="2000" dirty="0">
                <a:solidFill>
                  <a:srgbClr val="007BD3"/>
                </a:solidFill>
                <a:latin typeface="Times New Roman" panose="02020603050405020304" charset="0"/>
                <a:cs typeface="Times New Roman" panose="02020603050405020304" charset="0"/>
                <a:hlinkClick r:id="rId4"/>
              </a:rPr>
              <a:t>https://parkingtelecom.com/en/ai-based-smart-parking-solutions/</a:t>
            </a:r>
            <a:endParaRPr lang="en-US" sz="2000" dirty="0">
              <a:latin typeface="Times New Roman" panose="02020603050405020304" charset="0"/>
              <a:cs typeface="Times New Roman" panose="02020603050405020304" charset="0"/>
            </a:endParaRPr>
          </a:p>
          <a:p>
            <a:pPr marL="342900" indent="-342900" algn="just">
              <a:buFont typeface="+mj-lt"/>
              <a:buAutoNum type="arabicParenR"/>
            </a:pPr>
            <a:endParaRPr lang="en-US" sz="1800" dirty="0">
              <a:latin typeface="Times New Roman" panose="02020603050405020304" charset="0"/>
              <a:cs typeface="Times New Roman" panose="020206030504050203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735"/>
            <a:ext cx="10515600" cy="1325563"/>
          </a:xfrm>
        </p:spPr>
        <p:txBody>
          <a:bodyPr/>
          <a:lstStyle/>
          <a:p>
            <a:r>
              <a:rPr lang="en-US" dirty="0"/>
              <a:t>REFERENCES</a:t>
            </a:r>
            <a:endParaRPr lang="en-US" dirty="0"/>
          </a:p>
          <a:p>
            <a:endParaRPr lang="en-US" dirty="0"/>
          </a:p>
        </p:txBody>
      </p:sp>
      <p:sp>
        <p:nvSpPr>
          <p:cNvPr id="3" name="Content Placeholder 2"/>
          <p:cNvSpPr>
            <a:spLocks noGrp="1"/>
          </p:cNvSpPr>
          <p:nvPr>
            <p:ph idx="1"/>
          </p:nvPr>
        </p:nvSpPr>
        <p:spPr>
          <a:xfrm>
            <a:off x="838200" y="1412337"/>
            <a:ext cx="10993464" cy="4764626"/>
          </a:xfrm>
        </p:spPr>
        <p:txBody>
          <a:bodyPr vert="horz" lIns="91440" tIns="45720" rIns="91440" bIns="45720" rtlCol="0" anchor="t">
            <a:noAutofit/>
          </a:bodyPr>
          <a:lstStyle/>
          <a:p>
            <a:pPr marL="457200" indent="-457200" algn="just">
              <a:buFont typeface="+mj-lt"/>
              <a:buAutoNum type="arabicParenR" startAt="6"/>
            </a:pPr>
            <a:r>
              <a:rPr lang="en-US" sz="2000" dirty="0">
                <a:latin typeface="Times New Roman" panose="02020603050405020304" charset="0"/>
                <a:cs typeface="Times New Roman" panose="02020603050405020304" charset="0"/>
              </a:rPr>
              <a:t>V. Paidi, H. </a:t>
            </a:r>
            <a:r>
              <a:rPr lang="en-US" sz="2000" dirty="0" err="1">
                <a:latin typeface="Times New Roman" panose="02020603050405020304" charset="0"/>
                <a:cs typeface="Times New Roman" panose="02020603050405020304" charset="0"/>
              </a:rPr>
              <a:t>Fleyeh</a:t>
            </a:r>
            <a:r>
              <a:rPr lang="en-US" sz="2000" dirty="0">
                <a:latin typeface="Times New Roman" panose="02020603050405020304" charset="0"/>
                <a:cs typeface="Times New Roman" panose="02020603050405020304" charset="0"/>
              </a:rPr>
              <a:t>, J. Håkansson, R.G. Nyberg Smart parking sensors, technologies and applications for open parking lots: a review  IET Intell. Transp. Syst., 12 (8) (Oct. 01, 2018), pp. 735-741. </a:t>
            </a:r>
            <a:r>
              <a:rPr lang="en-US" sz="2000" dirty="0">
                <a:latin typeface="Times New Roman" panose="02020603050405020304" charset="0"/>
                <a:cs typeface="Times New Roman" panose="02020603050405020304" charset="0"/>
                <a:hlinkClick r:id="rId1"/>
              </a:rPr>
              <a:t>https://doi.org/10.1049/iet-its.2017.0406</a:t>
            </a:r>
            <a:endParaRPr lang="en-US" sz="2000" dirty="0">
              <a:latin typeface="Times New Roman" panose="02020603050405020304" charset="0"/>
              <a:cs typeface="Times New Roman" panose="02020603050405020304" charset="0"/>
            </a:endParaRPr>
          </a:p>
          <a:p>
            <a:pPr marL="457200" indent="-457200" algn="just">
              <a:buFont typeface="+mj-lt"/>
              <a:buAutoNum type="arabicParenR" startAt="6"/>
            </a:pPr>
            <a:r>
              <a:rPr lang="en-US" sz="2000" dirty="0">
                <a:latin typeface="Times New Roman" panose="02020603050405020304" charset="0"/>
                <a:cs typeface="Times New Roman" panose="02020603050405020304" charset="0"/>
              </a:rPr>
              <a:t>N. Zhong, J. Cao, Y. Wang Traffic congestion, ambient air pollution, and health: evidence from driving restrictions in Beijing J. Assoc. Environ. </a:t>
            </a:r>
            <a:r>
              <a:rPr lang="en-US" sz="2000" dirty="0" err="1">
                <a:latin typeface="Times New Roman" panose="02020603050405020304" charset="0"/>
                <a:cs typeface="Times New Roman" panose="02020603050405020304" charset="0"/>
              </a:rPr>
              <a:t>Resour</a:t>
            </a:r>
            <a:r>
              <a:rPr lang="en-US" sz="2000" dirty="0">
                <a:latin typeface="Times New Roman" panose="02020603050405020304" charset="0"/>
                <a:cs typeface="Times New Roman" panose="02020603050405020304" charset="0"/>
              </a:rPr>
              <a:t>. Econ., 4 (3) (Sep. 2017), pp. 821-856. </a:t>
            </a:r>
            <a:r>
              <a:rPr lang="en-US" sz="2000" dirty="0">
                <a:latin typeface="Times New Roman" panose="02020603050405020304" charset="0"/>
                <a:cs typeface="Times New Roman" panose="02020603050405020304" charset="0"/>
                <a:hlinkClick r:id="rId2"/>
              </a:rPr>
              <a:t>https://www.journals.uchicago.edu/doi/10.1086/692115</a:t>
            </a:r>
            <a:endParaRPr lang="en-US" sz="2000" dirty="0">
              <a:latin typeface="Times New Roman" panose="02020603050405020304" charset="0"/>
              <a:cs typeface="Times New Roman" panose="02020603050405020304" charset="0"/>
            </a:endParaRPr>
          </a:p>
          <a:p>
            <a:pPr marL="457200" indent="-457200" algn="just">
              <a:buFont typeface="+mj-lt"/>
              <a:buAutoNum type="arabicParenR" startAt="6"/>
            </a:pPr>
            <a:r>
              <a:rPr lang="en-US" sz="2000" dirty="0">
                <a:latin typeface="Times New Roman" panose="02020603050405020304" charset="0"/>
                <a:cs typeface="Times New Roman" panose="02020603050405020304" charset="0"/>
              </a:rPr>
              <a:t>J.A. Vera-Gómez, A. Quesada-Arencibia, C.R. García, R.S. Moreno, F.G. Hernández An intelligent parking management system for Urban areas Sensors (Switzerland), 16 (6) (Jun. 2016), p. 931. </a:t>
            </a:r>
            <a:r>
              <a:rPr lang="en-US" sz="2000" dirty="0">
                <a:latin typeface="Times New Roman" panose="02020603050405020304" charset="0"/>
                <a:cs typeface="Times New Roman" panose="02020603050405020304" charset="0"/>
                <a:hlinkClick r:id="rId3"/>
              </a:rPr>
              <a:t>https://www.mdpi.com/1424-8220/16/6/931</a:t>
            </a:r>
            <a:endParaRPr lang="en-US" sz="2000" dirty="0">
              <a:latin typeface="Times New Roman" panose="02020603050405020304" charset="0"/>
              <a:cs typeface="Times New Roman" panose="02020603050405020304" charset="0"/>
            </a:endParaRPr>
          </a:p>
          <a:p>
            <a:pPr marL="457200" indent="-457200" algn="just">
              <a:buFont typeface="+mj-lt"/>
              <a:buAutoNum type="arabicParenR" startAt="6"/>
            </a:pPr>
            <a:r>
              <a:rPr lang="en-US" sz="2000" dirty="0">
                <a:latin typeface="Times New Roman" panose="02020603050405020304" charset="0"/>
                <a:cs typeface="Times New Roman" panose="02020603050405020304" charset="0"/>
              </a:rPr>
              <a:t>H. Chien Yee, Y. Rahayu Monitoring parking space availability via </a:t>
            </a:r>
            <a:r>
              <a:rPr lang="en-US" sz="2000" err="1">
                <a:latin typeface="Times New Roman" panose="02020603050405020304" charset="0"/>
                <a:cs typeface="Times New Roman" panose="02020603050405020304" charset="0"/>
              </a:rPr>
              <a:t>zigbee</a:t>
            </a:r>
            <a:r>
              <a:rPr lang="en-US" sz="2000" dirty="0">
                <a:latin typeface="Times New Roman" panose="02020603050405020304" charset="0"/>
                <a:cs typeface="Times New Roman" panose="02020603050405020304" charset="0"/>
              </a:rPr>
              <a:t> technology Int. J. </a:t>
            </a:r>
            <a:r>
              <a:rPr lang="en-US" sz="2000" err="1">
                <a:latin typeface="Times New Roman" panose="02020603050405020304" charset="0"/>
                <a:cs typeface="Times New Roman" panose="02020603050405020304" charset="0"/>
              </a:rPr>
              <a:t>Futur</a:t>
            </a:r>
            <a:r>
              <a:rPr lang="en-US" sz="2000" dirty="0">
                <a:latin typeface="Times New Roman" panose="02020603050405020304" charset="0"/>
                <a:cs typeface="Times New Roman" panose="02020603050405020304" charset="0"/>
              </a:rPr>
              <a:t>. </a:t>
            </a:r>
            <a:r>
              <a:rPr lang="en-US" sz="2000" err="1">
                <a:latin typeface="Times New Roman" panose="02020603050405020304" charset="0"/>
                <a:cs typeface="Times New Roman" panose="02020603050405020304" charset="0"/>
              </a:rPr>
              <a:t>Comput</a:t>
            </a:r>
            <a:r>
              <a:rPr lang="en-US" sz="2000" dirty="0">
                <a:latin typeface="Times New Roman" panose="02020603050405020304" charset="0"/>
                <a:cs typeface="Times New Roman" panose="02020603050405020304" charset="0"/>
              </a:rPr>
              <a:t>. Commun., 3 (6) (Dec. 2014), pp. 377-380. </a:t>
            </a:r>
            <a:r>
              <a:rPr lang="en-US" sz="2000" dirty="0">
                <a:latin typeface="Times New Roman" panose="02020603050405020304" charset="0"/>
                <a:cs typeface="Times New Roman" panose="02020603050405020304" charset="0"/>
                <a:hlinkClick r:id="rId4"/>
              </a:rPr>
              <a:t>https://www.ijfcc.org/index.php?m=content&amp;c=index&amp;a=show&amp;catid=50&amp;id=623</a:t>
            </a:r>
            <a:endParaRPr lang="en-US" sz="2000" dirty="0">
              <a:latin typeface="Times New Roman" panose="02020603050405020304" charset="0"/>
              <a:cs typeface="Times New Roman" panose="02020603050405020304" charset="0"/>
            </a:endParaRPr>
          </a:p>
          <a:p>
            <a:pPr marL="457200" indent="-457200" algn="just">
              <a:buFont typeface="+mj-lt"/>
              <a:buAutoNum type="arabicParenR" startAt="6"/>
            </a:pPr>
            <a:r>
              <a:rPr lang="en-US" sz="2000" dirty="0">
                <a:latin typeface="Times New Roman" panose="02020603050405020304" charset="0"/>
                <a:cs typeface="Times New Roman" panose="02020603050405020304" charset="0"/>
              </a:rPr>
              <a:t>J. Yang, J. Portilla, T. Riesgo Smart parking service based on wireless sensor networks IECON 2012 - 38th Annual Conference on IEEE Industrial Electronics Society (2012), pp. 6029-6034. </a:t>
            </a:r>
            <a:r>
              <a:rPr lang="en-US" sz="2000" dirty="0">
                <a:latin typeface="Times New Roman" panose="02020603050405020304" charset="0"/>
                <a:cs typeface="Times New Roman" panose="02020603050405020304" charset="0"/>
                <a:hlinkClick r:id="rId5"/>
              </a:rPr>
              <a:t>https://ieeexplore.ieee.org/document/6389096</a:t>
            </a:r>
            <a:endParaRPr lang="en-US" sz="2000" dirty="0">
              <a:latin typeface="Times New Roman" panose="02020603050405020304" charset="0"/>
              <a:cs typeface="Times New Roman" panose="02020603050405020304" charset="0"/>
            </a:endParaRPr>
          </a:p>
          <a:p>
            <a:pPr marL="457200" indent="-457200" algn="just">
              <a:buFont typeface="+mj-lt"/>
              <a:buAutoNum type="arabicParenR" startAt="6"/>
            </a:pPr>
            <a:endParaRPr lang="en-US" sz="2000" dirty="0">
              <a:latin typeface="Times New Roman" panose="02020603050405020304" charset="0"/>
              <a:cs typeface="Times New Roman" panose="02020603050405020304" charset="0"/>
            </a:endParaRPr>
          </a:p>
          <a:p>
            <a:pPr marL="457200" indent="-457200" algn="just">
              <a:buFont typeface="+mj-lt"/>
              <a:buAutoNum type="arabicParenR" startAt="6"/>
            </a:pP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242910" y="1598246"/>
            <a:ext cx="4626709" cy="5122985"/>
          </a:xfrm>
        </p:spPr>
        <p:txBody>
          <a:bodyPr vert="horz" lIns="91440" tIns="45720" rIns="91440" bIns="45720" rtlCol="0" anchor="t">
            <a:normAutofit/>
          </a:bodyPr>
          <a:lstStyle/>
          <a:p>
            <a:pPr algn="r"/>
            <a:r>
              <a:rPr lang="en-US" sz="8000" b="1" kern="1200">
                <a:solidFill>
                  <a:srgbClr val="FFFFFF"/>
                </a:solidFill>
                <a:latin typeface="+mj-lt"/>
                <a:ea typeface="+mj-ea"/>
                <a:cs typeface="+mj-cs"/>
              </a:rPr>
              <a:t>THANK </a:t>
            </a:r>
            <a:br>
              <a:rPr lang="en-US" sz="8000" b="1" kern="1200">
                <a:solidFill>
                  <a:srgbClr val="FFFFFF"/>
                </a:solidFill>
                <a:latin typeface="+mj-lt"/>
                <a:ea typeface="+mj-ea"/>
                <a:cs typeface="+mj-cs"/>
              </a:rPr>
            </a:br>
            <a:br>
              <a:rPr lang="en-US" sz="8000" b="1" kern="1200">
                <a:solidFill>
                  <a:srgbClr val="FFFFFF"/>
                </a:solidFill>
                <a:latin typeface="+mj-lt"/>
                <a:ea typeface="+mj-ea"/>
                <a:cs typeface="+mj-cs"/>
              </a:rPr>
            </a:br>
            <a:r>
              <a:rPr lang="en-US" sz="8000" b="1" kern="1200">
                <a:solidFill>
                  <a:srgbClr val="FFFFFF"/>
                </a:solidFill>
                <a:latin typeface="+mj-lt"/>
                <a:ea typeface="+mj-ea"/>
                <a:cs typeface="+mj-cs"/>
              </a:rPr>
              <a:t>YOU</a:t>
            </a:r>
            <a:endParaRPr lang="en-US" sz="8000" b="1" kern="1200">
              <a:solidFill>
                <a:srgbClr val="FFFFFF"/>
              </a:solidFill>
              <a:latin typeface="+mj-lt"/>
              <a:ea typeface="+mj-ea"/>
              <a:cs typeface="+mj-cs"/>
            </a:endParaRPr>
          </a:p>
        </p:txBody>
      </p:sp>
      <p:cxnSp>
        <p:nvCxnSpPr>
          <p:cNvPr id="9" name="Straight Connector 8"/>
          <p:cNvCxnSpPr>
            <a:cxnSpLocks noGrp="1" noRot="1" noChangeAspect="1" noMove="1" noResize="1" noEditPoints="1" noAdjustHandles="1" noChangeArrowheads="1" noChangeShapeType="1"/>
          </p:cNvCxnSpPr>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a:spLocks noGrp="1" noRot="1" noChangeAspect="1" noMove="1" noResize="1" noEditPoints="1" noAdjustHandles="1" noChangeArrowheads="1" noChangeShapeType="1" noTextEdit="1"/>
          </p:cNvSpPr>
          <p:nvPr/>
        </p:nvSpPr>
        <p:spPr>
          <a:xfrm>
            <a:off x="3175" y="57785"/>
            <a:ext cx="4224655"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235" y="1153795"/>
            <a:ext cx="3785235" cy="4460875"/>
          </a:xfrm>
        </p:spPr>
        <p:txBody>
          <a:bodyPr>
            <a:normAutofit/>
          </a:bodyPr>
          <a:lstStyle/>
          <a:p>
            <a:r>
              <a:rPr lang="en-US" sz="3400" dirty="0">
                <a:solidFill>
                  <a:srgbClr val="FFFFFF"/>
                </a:solidFill>
              </a:rPr>
              <a:t>INTRODUCTION</a:t>
            </a:r>
            <a:endParaRPr lang="en-US" sz="3400" dirty="0">
              <a:solidFill>
                <a:srgbClr val="FFFFFF"/>
              </a:solidFill>
            </a:endParaRPr>
          </a:p>
        </p:txBody>
      </p:sp>
      <p:sp>
        <p:nvSpPr>
          <p:cNvPr id="12" name="Arc 11"/>
          <p:cNvSpPr>
            <a:spLocks noGrp="1" noRot="1" noChangeAspect="1" noMove="1" noResize="1" noEditPoints="1" noAdjustHandles="1" noChangeArrowheads="1" noChangeShapeType="1" noTextEdit="1"/>
          </p:cNvSpPr>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vert="horz" lIns="91440" tIns="45720" rIns="91440" bIns="45720" rtlCol="0" anchor="ctr">
            <a:normAutofit/>
          </a:bodyPr>
          <a:lstStyle/>
          <a:p>
            <a:pPr marL="0" indent="0" algn="just">
              <a:buNone/>
            </a:pPr>
            <a:r>
              <a:rPr lang="en-US" sz="2000" dirty="0"/>
              <a:t>The growing need for efficient parking management in urban areas has led to the development of parking detection systems. Such systems aim to reduce time spent searching for parking, minimize traffic congestion, and optimize space utilization. These systems can be categorized based on the underlying technologies, including computer vision, and AI/ML models for predictive analysis.</a:t>
            </a:r>
            <a:endParaRPr lang="en-US" sz="2000"/>
          </a:p>
          <a:p>
            <a:pPr marL="0" indent="0" algn="just">
              <a:buNone/>
            </a:pPr>
            <a:r>
              <a:rPr lang="en-US" sz="2000" b="1" dirty="0"/>
              <a:t>Technological Advancements</a:t>
            </a:r>
            <a:endParaRPr lang="en-US" sz="2000"/>
          </a:p>
          <a:p>
            <a:pPr algn="just"/>
            <a:r>
              <a:rPr lang="en-US" sz="2000" dirty="0"/>
              <a:t>Deep Learning for Image Processing: Deep learning models to analyze video feeds for real-time occupancy detection</a:t>
            </a:r>
            <a:endParaRPr lang="en-US" sz="2000" dirty="0"/>
          </a:p>
          <a:p>
            <a:pPr algn="just"/>
            <a:r>
              <a:rPr lang="en-US" sz="2000" dirty="0"/>
              <a:t>Computer Vision for Parking Spot Detection: Use of computer vision techniques and AI algorithms to detect parking availability.</a:t>
            </a:r>
            <a:endParaRPr lang="en-US" sz="2000"/>
          </a:p>
          <a:p>
            <a:pPr algn="just"/>
            <a:r>
              <a:rPr lang="en-US" sz="2000" dirty="0"/>
              <a:t>Predictive Analytics: Machine learning models that predict parking demand based on historical data.</a:t>
            </a:r>
            <a:endParaRPr lang="en-US" sz="2000"/>
          </a:p>
          <a:p>
            <a:pPr marL="0" indent="0">
              <a:buNone/>
            </a:pP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p:cNvSpPr>
            <a:spLocks noGrp="1" noRot="1" noChangeAspect="1" noMove="1" noResize="1" noEditPoints="1" noAdjustHandles="1" noChangeArrowheads="1" noChangeShapeType="1" noTextEdit="1"/>
          </p:cNvSpPr>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c 20"/>
          <p:cNvSpPr>
            <a:spLocks noGrp="1" noRot="1" noChangeAspect="1" noMove="1" noResize="1" noEditPoints="1" noAdjustHandles="1" noChangeArrowheads="1" noChangeShapeType="1" noTextEdit="1"/>
          </p:cNvSpPr>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vert="horz" lIns="91440" tIns="45720" rIns="91440" bIns="45720" rtlCol="0" anchor="ctr">
            <a:normAutofit/>
          </a:bodyPr>
          <a:lstStyle/>
          <a:p>
            <a:pPr algn="just"/>
            <a:r>
              <a:rPr lang="en-US" sz="2000" dirty="0">
                <a:ea typeface="+mn-lt"/>
                <a:cs typeface="+mn-lt"/>
              </a:rPr>
              <a:t>Computer vision uses AI algorithms to analyze video feeds from cameras installed in parking lots. By employing object detection models like YOLO and Faster R-CNN, these systems can accurately identify and track vehicles in real-time, determining whether a parking spot is occupied or vacant.</a:t>
            </a:r>
            <a:endParaRPr lang="en-US" sz="2000" dirty="0"/>
          </a:p>
          <a:p>
            <a:pPr algn="just"/>
            <a:r>
              <a:rPr lang="en-US" sz="2000" dirty="0">
                <a:ea typeface="+mn-lt"/>
                <a:cs typeface="+mn-lt"/>
              </a:rPr>
              <a:t>Another powerful approach is predictive analytics, which leverages machine learning models to forecast parking demand based on historical data. By analyzing factors like traffic patterns, and special events, these models can help parking operators optimize pricing strategies, allocate resources efficiently, and anticipate peak demand periods.</a:t>
            </a:r>
            <a:endParaRPr lang="en-US" sz="2000" dirty="0">
              <a:ea typeface="+mn-lt"/>
              <a:cs typeface="+mn-lt"/>
            </a:endParaRPr>
          </a:p>
          <a:p>
            <a:pPr algn="just"/>
            <a:r>
              <a:rPr lang="en-US" sz="2000" dirty="0">
                <a:ea typeface="+mn-lt"/>
                <a:cs typeface="+mn-lt"/>
              </a:rPr>
              <a:t>Deep learning, particularly convolutional neural networks (CNNs), has significantly advanced the capabilities of parking detection systems. CNNs can extract intricate features from images, enabling accurate vehicle detection and classification, even under challenging conditions.</a:t>
            </a:r>
            <a:endParaRPr lang="en-US" sz="2000" dirty="0">
              <a:ea typeface="+mn-lt"/>
              <a:cs typeface="+mn-lt"/>
            </a:endParaRPr>
          </a:p>
          <a:p>
            <a:endParaRPr 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529" y="193730"/>
            <a:ext cx="8330535" cy="1708242"/>
          </a:xfrm>
        </p:spPr>
        <p:txBody>
          <a:bodyPr anchor="ctr">
            <a:normAutofit/>
          </a:bodyPr>
          <a:lstStyle/>
          <a:p>
            <a:r>
              <a:rPr lang="en-US" sz="2400" dirty="0">
                <a:latin typeface="Aptos"/>
                <a:ea typeface="Cambria" panose="02040503050406030204"/>
              </a:rPr>
              <a:t>PROBLEM STATEMENT </a:t>
            </a:r>
            <a:br>
              <a:rPr lang="en-US" sz="2400" dirty="0">
                <a:latin typeface="Aptos"/>
                <a:ea typeface="Cambria" panose="02040503050406030204"/>
              </a:rPr>
            </a:br>
            <a:br>
              <a:rPr lang="en-US" sz="2400" dirty="0">
                <a:latin typeface="Aptos"/>
                <a:ea typeface="Cambria" panose="02040503050406030204"/>
              </a:rPr>
            </a:br>
            <a:r>
              <a:rPr lang="en-US" sz="2400" dirty="0">
                <a:latin typeface="Aptos"/>
                <a:ea typeface="Cambria" panose="02040503050406030204"/>
              </a:rPr>
              <a:t>Challenges in Urban Parking Management </a:t>
            </a:r>
            <a:r>
              <a:rPr lang="en-US" sz="2400" dirty="0">
                <a:latin typeface="Cambria" panose="02040503050406030204"/>
                <a:ea typeface="Cambria" panose="02040503050406030204"/>
              </a:rPr>
              <a:t>  </a:t>
            </a:r>
            <a:endParaRPr lang="en-US" sz="2400" dirty="0">
              <a:latin typeface="Cambria" panose="02040503050406030204"/>
              <a:ea typeface="Cambria" panose="02040503050406030204"/>
            </a:endParaRPr>
          </a:p>
        </p:txBody>
      </p:sp>
      <p:sp>
        <p:nvSpPr>
          <p:cNvPr id="3" name="Content Placeholder 2"/>
          <p:cNvSpPr>
            <a:spLocks noGrp="1"/>
          </p:cNvSpPr>
          <p:nvPr>
            <p:ph idx="1"/>
          </p:nvPr>
        </p:nvSpPr>
        <p:spPr>
          <a:xfrm>
            <a:off x="296851" y="1901972"/>
            <a:ext cx="6470739" cy="4770768"/>
          </a:xfrm>
        </p:spPr>
        <p:txBody>
          <a:bodyPr vert="horz" lIns="91440" tIns="45720" rIns="91440" bIns="45720" rtlCol="0" anchor="ctr">
            <a:noAutofit/>
          </a:bodyPr>
          <a:lstStyle/>
          <a:p>
            <a:pPr algn="just"/>
            <a:r>
              <a:rPr lang="en-US" sz="2000" b="1" dirty="0"/>
              <a:t>Manual Parking Systems:</a:t>
            </a:r>
            <a:r>
              <a:rPr lang="en-US" sz="2000" dirty="0"/>
              <a:t> Dependence on human intervention for parking management leads to inefficiencies.</a:t>
            </a:r>
            <a:endParaRPr lang="en-US" sz="2400"/>
          </a:p>
          <a:p>
            <a:pPr algn="just"/>
            <a:r>
              <a:rPr lang="en-US" sz="2000" b="1" dirty="0"/>
              <a:t>Lack of Real-Time Data:</a:t>
            </a:r>
            <a:r>
              <a:rPr lang="en-US" sz="2000" dirty="0"/>
              <a:t> Difficulty in finding available parking spots due to the absence of real-time information.</a:t>
            </a:r>
            <a:endParaRPr lang="en-US" sz="2000" dirty="0"/>
          </a:p>
          <a:p>
            <a:pPr algn="just"/>
            <a:r>
              <a:rPr lang="en-US" sz="2000" b="1" dirty="0"/>
              <a:t>Congestion and Time Wastage:</a:t>
            </a:r>
            <a:r>
              <a:rPr lang="en-US" sz="2000" dirty="0"/>
              <a:t> Increased traffic congestion and time wastage as drivers search for parking.</a:t>
            </a:r>
            <a:endParaRPr lang="en-US" sz="2000" dirty="0"/>
          </a:p>
          <a:p>
            <a:pPr algn="just"/>
            <a:r>
              <a:rPr lang="en-US" sz="2000" b="1" dirty="0"/>
              <a:t>Need for Intelligent Solutions:</a:t>
            </a:r>
            <a:r>
              <a:rPr lang="en-US" sz="2000" dirty="0"/>
              <a:t> Growing need for smart, automated systems that can manage parking effectively.</a:t>
            </a:r>
            <a:endParaRPr lang="en-US" sz="2000" dirty="0"/>
          </a:p>
          <a:p>
            <a:endParaRPr lang="en-US" sz="2000" dirty="0"/>
          </a:p>
        </p:txBody>
      </p:sp>
      <p:pic>
        <p:nvPicPr>
          <p:cNvPr id="14" name="Picture 13" descr="Large car parking lot from above"/>
          <p:cNvPicPr>
            <a:picLocks noChangeAspect="1"/>
          </p:cNvPicPr>
          <p:nvPr/>
        </p:nvPicPr>
        <p:blipFill>
          <a:blip r:embed="rId1"/>
          <a:srcRect l="9425" r="38896" b="9"/>
          <a:stretch>
            <a:fillRect/>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a:spLocks noGrp="1" noRot="1" noChangeAspect="1" noMove="1" noResize="1" noEditPoints="1" noAdjustHandles="1" noChangeArrowheads="1" noChangeShapeType="1" noTextEdit="1"/>
          </p:cNvSpPr>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3546" y="908182"/>
            <a:ext cx="4181958" cy="4461163"/>
          </a:xfrm>
        </p:spPr>
        <p:txBody>
          <a:bodyPr vert="horz" lIns="91440" tIns="45720" rIns="91440" bIns="45720" rtlCol="0">
            <a:normAutofit/>
          </a:bodyPr>
          <a:lstStyle/>
          <a:p>
            <a:r>
              <a:rPr lang="en-US" sz="3400" dirty="0">
                <a:solidFill>
                  <a:srgbClr val="FFFFFF"/>
                </a:solidFill>
              </a:rPr>
              <a:t>PROPOSED SYSTEM</a:t>
            </a:r>
            <a:br>
              <a:rPr lang="en-US" sz="3400" dirty="0"/>
            </a:br>
            <a:br>
              <a:rPr lang="en-US" sz="3400" dirty="0"/>
            </a:br>
            <a:r>
              <a:rPr lang="en-US" sz="2800" dirty="0">
                <a:solidFill>
                  <a:srgbClr val="FFFFFF"/>
                </a:solidFill>
              </a:rPr>
              <a:t>INTRODUCTION</a:t>
            </a:r>
            <a:endParaRPr lang="en-US" sz="2800" dirty="0">
              <a:solidFill>
                <a:srgbClr val="FFFFFF"/>
              </a:solidFill>
            </a:endParaRPr>
          </a:p>
        </p:txBody>
      </p:sp>
      <p:sp>
        <p:nvSpPr>
          <p:cNvPr id="12" name="Arc 11"/>
          <p:cNvSpPr>
            <a:spLocks noGrp="1" noRot="1" noChangeAspect="1" noMove="1" noResize="1" noEditPoints="1" noAdjustHandles="1" noChangeArrowheads="1" noChangeShapeType="1" noTextEdit="1"/>
          </p:cNvSpPr>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163060" y="0"/>
            <a:ext cx="7840980" cy="6857365"/>
          </a:xfrm>
        </p:spPr>
        <p:txBody>
          <a:bodyPr vert="horz" lIns="91440" tIns="45720" rIns="91440" bIns="45720" rtlCol="0" anchor="ctr">
            <a:noAutofit/>
          </a:bodyPr>
          <a:lstStyle/>
          <a:p>
            <a:pPr algn="just"/>
            <a:r>
              <a:rPr lang="en-US" sz="1800" dirty="0">
                <a:latin typeface="Aptos"/>
              </a:rPr>
              <a:t>The proposed Smart-Park AI-Enhanced Parking System involves a self-governing intelligent approach to the parking management system. The system integrates computer vision in real time with the help of predictive analytics and natural language processing for user interaction. </a:t>
            </a:r>
            <a:endParaRPr lang="en-US"/>
          </a:p>
          <a:p>
            <a:pPr algn="just"/>
            <a:r>
              <a:rPr lang="en-US" sz="1800" dirty="0">
                <a:latin typeface="Aptos"/>
              </a:rPr>
              <a:t>The three major modules that the core architecture of Smart-Park is divided into include the computer Vision Module, Predictive Analytics Module, and User Interaction Module. The computer Vision Module is based on the use of </a:t>
            </a:r>
            <a:r>
              <a:rPr lang="en-US" sz="1800" err="1">
                <a:latin typeface="Aptos"/>
              </a:rPr>
              <a:t>ultralytics's</a:t>
            </a:r>
            <a:r>
              <a:rPr lang="en-US" sz="1800" dirty="0">
                <a:latin typeface="Aptos"/>
              </a:rPr>
              <a:t> YOLO v5 model combined with PIL, a deep learning framework optimized for real-time object detection, thereby it is fast and accurate. This module performs real-time video analysis to identify available parking spots. </a:t>
            </a:r>
            <a:endParaRPr lang="en-US" sz="1800" dirty="0">
              <a:latin typeface="Aptos"/>
            </a:endParaRPr>
          </a:p>
          <a:p>
            <a:pPr algn="just"/>
            <a:r>
              <a:rPr lang="en-US" sz="1800" dirty="0">
                <a:latin typeface="Aptos"/>
              </a:rPr>
              <a:t>The Predictive Analytics Module shall look into historical occupancy and identify trends over time to predict parking demand. Supervised learning models are used to inform estimation of the future availability in terms of peak hours, seasonality of demand, and specific location usage. </a:t>
            </a:r>
            <a:endParaRPr lang="en-US" sz="1800" dirty="0">
              <a:latin typeface="Aptos"/>
            </a:endParaRPr>
          </a:p>
          <a:p>
            <a:pPr algn="just"/>
            <a:r>
              <a:rPr lang="en-US" sz="1800" dirty="0">
                <a:latin typeface="Aptos"/>
              </a:rPr>
              <a:t>The User Interaction Module primarily focuses on making the system accessible and user-friendly. It integrates with NLP libraries, which include </a:t>
            </a:r>
            <a:r>
              <a:rPr lang="en-US" sz="1800" err="1">
                <a:latin typeface="Aptos"/>
              </a:rPr>
              <a:t>spaCy</a:t>
            </a:r>
            <a:r>
              <a:rPr lang="en-US" sz="1800" dirty="0">
                <a:latin typeface="Aptos"/>
              </a:rPr>
              <a:t> and NLTK. These tools grant the module a chatbot interface from which users can merely send voice or text inputs to </a:t>
            </a:r>
            <a:r>
              <a:rPr lang="en-US" sz="1800" err="1">
                <a:latin typeface="Aptos"/>
              </a:rPr>
              <a:t>SmartPark</a:t>
            </a:r>
            <a:r>
              <a:rPr lang="en-US" sz="1800" dirty="0">
                <a:latin typeface="Aptos"/>
              </a:rPr>
              <a:t>. </a:t>
            </a:r>
            <a:endParaRPr lang="en-US" sz="1800" dirty="0">
              <a:latin typeface="Aptos"/>
            </a:endParaRPr>
          </a:p>
          <a:p>
            <a:pPr marL="0" indent="0" algn="just">
              <a:buNone/>
            </a:pPr>
            <a:endParaRPr lang="en-US" sz="1800" dirty="0">
              <a:latin typeface="Apto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PROPOSED SYSTEM DIAGRAM</a:t>
            </a:r>
            <a:endParaRPr lang="en-US" sz="3200" kern="1200">
              <a:solidFill>
                <a:schemeClr val="bg1"/>
              </a:solidFill>
              <a:latin typeface="+mj-lt"/>
              <a:ea typeface="+mj-ea"/>
              <a:cs typeface="+mj-cs"/>
            </a:endParaRPr>
          </a:p>
        </p:txBody>
      </p:sp>
      <p:pic>
        <p:nvPicPr>
          <p:cNvPr id="4" name="Content Placeholder 3" descr="A diagram of a parking lot&#10;&#10;Description automatically generated"/>
          <p:cNvPicPr>
            <a:picLocks noGrp="1" noChangeAspect="1"/>
          </p:cNvPicPr>
          <p:nvPr>
            <p:ph idx="1"/>
          </p:nvPr>
        </p:nvPicPr>
        <p:blipFill>
          <a:blip r:embed="rId1"/>
          <a:stretch>
            <a:fillRect/>
          </a:stretch>
        </p:blipFill>
        <p:spPr>
          <a:xfrm>
            <a:off x="2067560" y="1814195"/>
            <a:ext cx="8232140" cy="46189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227"/>
            <a:ext cx="10515600" cy="1325563"/>
          </a:xfrm>
        </p:spPr>
        <p:txBody>
          <a:bodyPr/>
          <a:lstStyle/>
          <a:p>
            <a:r>
              <a:rPr lang="en-US" dirty="0"/>
              <a:t>LIST OF MODULES</a:t>
            </a:r>
            <a:endParaRPr lang="en-US" dirty="0"/>
          </a:p>
        </p:txBody>
      </p:sp>
      <p:sp>
        <p:nvSpPr>
          <p:cNvPr id="3" name="Content Placeholder 2"/>
          <p:cNvSpPr>
            <a:spLocks noGrp="1"/>
          </p:cNvSpPr>
          <p:nvPr>
            <p:ph idx="1"/>
          </p:nvPr>
        </p:nvSpPr>
        <p:spPr>
          <a:xfrm>
            <a:off x="838200" y="1690015"/>
            <a:ext cx="11174277" cy="4777541"/>
          </a:xfrm>
        </p:spPr>
        <p:txBody>
          <a:bodyPr vert="horz" lIns="91440" tIns="45720" rIns="91440" bIns="45720" rtlCol="0" anchor="t">
            <a:normAutofit/>
          </a:bodyPr>
          <a:lstStyle/>
          <a:p>
            <a:pPr marL="0" indent="0" algn="just">
              <a:buNone/>
            </a:pPr>
            <a:r>
              <a:rPr lang="en-US" sz="2000" dirty="0"/>
              <a:t>A)</a:t>
            </a:r>
            <a:r>
              <a:rPr lang="en-US" sz="2000" b="1" dirty="0"/>
              <a:t> Computer Vision Module:</a:t>
            </a:r>
            <a:endParaRPr lang="en-US" sz="2000" dirty="0"/>
          </a:p>
          <a:p>
            <a:pPr marL="0" indent="0" algn="just">
              <a:buNone/>
            </a:pPr>
            <a:r>
              <a:rPr lang="en-US" sz="2000" dirty="0"/>
              <a:t>Technology: YOLO v5 Model from </a:t>
            </a:r>
            <a:r>
              <a:rPr lang="en-US" sz="2000" err="1"/>
              <a:t>Ultralytics</a:t>
            </a:r>
            <a:r>
              <a:rPr lang="en-US" sz="2000" dirty="0"/>
              <a:t> and PIL (Python Imaging Library):</a:t>
            </a:r>
            <a:endParaRPr lang="en-US" sz="2000" dirty="0"/>
          </a:p>
          <a:p>
            <a:pPr marL="0" indent="0" algn="just">
              <a:buNone/>
            </a:pPr>
            <a:r>
              <a:rPr lang="en-US" sz="2000" dirty="0"/>
              <a:t>Function: Real-time video analysis to detect and report available parking spots.</a:t>
            </a:r>
            <a:endParaRPr lang="en-US" sz="2000" dirty="0"/>
          </a:p>
          <a:p>
            <a:pPr marL="0" indent="0" algn="just">
              <a:buNone/>
            </a:pPr>
            <a:endParaRPr lang="en-US" sz="2000" dirty="0"/>
          </a:p>
          <a:p>
            <a:pPr marL="0" indent="0" algn="just">
              <a:buNone/>
            </a:pPr>
            <a:r>
              <a:rPr lang="en-US" sz="2000" dirty="0"/>
              <a:t>B) </a:t>
            </a:r>
            <a:r>
              <a:rPr lang="en-US" sz="2000" b="1" dirty="0"/>
              <a:t>Predictive Analytics Module:</a:t>
            </a:r>
            <a:endParaRPr lang="en-US" sz="2000" dirty="0"/>
          </a:p>
          <a:p>
            <a:pPr marL="0" indent="0" algn="just">
              <a:buNone/>
            </a:pPr>
            <a:r>
              <a:rPr lang="en-US" sz="2000" dirty="0"/>
              <a:t>Technology: Python with Data Normalization (Supervised Learning).</a:t>
            </a:r>
            <a:endParaRPr lang="en-US" sz="2000" dirty="0"/>
          </a:p>
          <a:p>
            <a:pPr marL="0" indent="0" algn="just">
              <a:buNone/>
            </a:pPr>
            <a:r>
              <a:rPr lang="en-US" sz="2000" dirty="0"/>
              <a:t>Function: ML models trained on historical parking data to forecast availability.</a:t>
            </a:r>
            <a:endParaRPr lang="en-US" sz="2000" dirty="0"/>
          </a:p>
          <a:p>
            <a:pPr marL="0" indent="0" algn="just">
              <a:buNone/>
            </a:pPr>
            <a:endParaRPr lang="en-US" sz="2000" dirty="0"/>
          </a:p>
          <a:p>
            <a:pPr marL="0" indent="0" algn="just">
              <a:buNone/>
            </a:pPr>
            <a:r>
              <a:rPr lang="en-US" sz="2000" dirty="0"/>
              <a:t>C) </a:t>
            </a:r>
            <a:r>
              <a:rPr lang="en-US" sz="2000" b="1" dirty="0"/>
              <a:t>User Interaction Module:</a:t>
            </a:r>
            <a:endParaRPr lang="en-US" sz="2000" dirty="0"/>
          </a:p>
          <a:p>
            <a:pPr marL="0" indent="0" algn="just">
              <a:buNone/>
            </a:pPr>
            <a:r>
              <a:rPr lang="en-US" sz="2000" dirty="0"/>
              <a:t>Technology: Python with NLP libraries like </a:t>
            </a:r>
            <a:r>
              <a:rPr lang="en-US" sz="2000" err="1"/>
              <a:t>spaCy</a:t>
            </a:r>
            <a:r>
              <a:rPr lang="en-US" sz="2000" dirty="0"/>
              <a:t> or NLTK.</a:t>
            </a:r>
            <a:endParaRPr lang="en-US" sz="2000" dirty="0"/>
          </a:p>
          <a:p>
            <a:pPr marL="0" indent="0" algn="just">
              <a:buNone/>
            </a:pPr>
            <a:r>
              <a:rPr lang="en-US" sz="2000" dirty="0"/>
              <a:t>Function: Chatbot integrated into vehicle’s Infotainment touchscreen system for user queries and guidance and provides user interface for parking spot availability and booking.</a:t>
            </a:r>
            <a:endParaRPr lang="en-US" sz="2000" dirty="0"/>
          </a:p>
          <a:p>
            <a:pPr algn="just"/>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9735"/>
            <a:ext cx="10515600" cy="1325563"/>
          </a:xfrm>
        </p:spPr>
        <p:txBody>
          <a:bodyPr/>
          <a:lstStyle/>
          <a:p>
            <a:r>
              <a:rPr lang="en-US" dirty="0"/>
              <a:t>LIST OF MODULES</a:t>
            </a:r>
            <a:endParaRPr lang="en-US" dirty="0"/>
          </a:p>
        </p:txBody>
      </p:sp>
      <p:sp>
        <p:nvSpPr>
          <p:cNvPr id="3" name="Content Placeholder 2"/>
          <p:cNvSpPr>
            <a:spLocks noGrp="1"/>
          </p:cNvSpPr>
          <p:nvPr>
            <p:ph idx="1"/>
          </p:nvPr>
        </p:nvSpPr>
        <p:spPr>
          <a:xfrm>
            <a:off x="838200" y="1242060"/>
            <a:ext cx="11238854" cy="5100422"/>
          </a:xfrm>
        </p:spPr>
        <p:txBody>
          <a:bodyPr vert="horz" lIns="91440" tIns="45720" rIns="91440" bIns="45720" rtlCol="0" anchor="t">
            <a:noAutofit/>
          </a:bodyPr>
          <a:lstStyle/>
          <a:p>
            <a:pPr marL="0" indent="0">
              <a:buNone/>
            </a:pPr>
            <a:r>
              <a:rPr lang="en-US" sz="2000" dirty="0">
                <a:solidFill>
                  <a:schemeClr val="tx1">
                    <a:alpha val="80000"/>
                  </a:schemeClr>
                </a:solidFill>
              </a:rPr>
              <a:t>A) </a:t>
            </a:r>
            <a:r>
              <a:rPr lang="en-US" sz="2000" b="1" dirty="0">
                <a:solidFill>
                  <a:schemeClr val="tx1">
                    <a:alpha val="80000"/>
                  </a:schemeClr>
                </a:solidFill>
              </a:rPr>
              <a:t>Computer Vision Module</a:t>
            </a:r>
            <a:endParaRPr lang="en-US" sz="2000" dirty="0">
              <a:solidFill>
                <a:srgbClr val="000000">
                  <a:alpha val="80000"/>
                </a:srgbClr>
              </a:solidFill>
            </a:endParaRPr>
          </a:p>
          <a:p>
            <a:pPr marL="0" indent="0">
              <a:buNone/>
            </a:pPr>
            <a:r>
              <a:rPr lang="en-US" sz="2000" b="1" dirty="0">
                <a:solidFill>
                  <a:schemeClr val="tx1">
                    <a:alpha val="80000"/>
                  </a:schemeClr>
                </a:solidFill>
              </a:rPr>
              <a:t>Technology Used</a:t>
            </a:r>
            <a:r>
              <a:rPr lang="en-US" sz="2000" dirty="0">
                <a:solidFill>
                  <a:schemeClr val="tx1">
                    <a:alpha val="80000"/>
                  </a:schemeClr>
                </a:solidFill>
              </a:rPr>
              <a:t>:</a:t>
            </a:r>
            <a:endParaRPr lang="en-US" sz="2000" dirty="0">
              <a:solidFill>
                <a:srgbClr val="000000">
                  <a:alpha val="80000"/>
                </a:srgbClr>
              </a:solidFill>
            </a:endParaRPr>
          </a:p>
          <a:p>
            <a:pPr lvl="1"/>
            <a:r>
              <a:rPr lang="en-US" sz="2000" b="1" dirty="0">
                <a:solidFill>
                  <a:schemeClr val="tx1">
                    <a:alpha val="80000"/>
                  </a:schemeClr>
                </a:solidFill>
              </a:rPr>
              <a:t>YOLO v5 (You Only Look Once)</a:t>
            </a:r>
            <a:r>
              <a:rPr lang="en-US" sz="2000" dirty="0">
                <a:solidFill>
                  <a:schemeClr val="tx1">
                    <a:alpha val="80000"/>
                  </a:schemeClr>
                </a:solidFill>
              </a:rPr>
              <a:t>: This is a popular, fast, and accurate deep learning model for object detection developed by </a:t>
            </a:r>
            <a:r>
              <a:rPr lang="en-US" sz="2000" err="1">
                <a:solidFill>
                  <a:schemeClr val="tx1">
                    <a:alpha val="80000"/>
                  </a:schemeClr>
                </a:solidFill>
              </a:rPr>
              <a:t>Ultralytics</a:t>
            </a:r>
            <a:r>
              <a:rPr lang="en-US" sz="2000" dirty="0">
                <a:solidFill>
                  <a:schemeClr val="tx1">
                    <a:alpha val="80000"/>
                  </a:schemeClr>
                </a:solidFill>
              </a:rPr>
              <a:t>. YOLO v5 is particularly well-suited for real-time applications because it can analyze entire images in a single pass, making it efficient for tasks like identifying objects in video streams.</a:t>
            </a:r>
            <a:endParaRPr lang="en-US" sz="2000" dirty="0">
              <a:solidFill>
                <a:schemeClr val="tx1">
                  <a:alpha val="80000"/>
                </a:schemeClr>
              </a:solidFill>
            </a:endParaRPr>
          </a:p>
          <a:p>
            <a:pPr lvl="1"/>
            <a:r>
              <a:rPr lang="en-US" sz="2000" b="1" dirty="0">
                <a:solidFill>
                  <a:schemeClr val="tx1">
                    <a:alpha val="80000"/>
                  </a:schemeClr>
                </a:solidFill>
              </a:rPr>
              <a:t>PIL (Python Imaging Library)</a:t>
            </a:r>
            <a:r>
              <a:rPr lang="en-US" sz="2000" dirty="0">
                <a:solidFill>
                  <a:schemeClr val="tx1">
                    <a:alpha val="80000"/>
                  </a:schemeClr>
                </a:solidFill>
              </a:rPr>
              <a:t>: PIL, often used in Python-based image processing, handles image manipulation tasks like loading, resizing, and converting image formats. It can be useful in pre-processing and post-processing images around YOLO’s detections.</a:t>
            </a:r>
            <a:endParaRPr lang="en-US" sz="2000" dirty="0">
              <a:solidFill>
                <a:schemeClr val="tx1">
                  <a:alpha val="80000"/>
                </a:schemeClr>
              </a:solidFill>
            </a:endParaRPr>
          </a:p>
          <a:p>
            <a:pPr marL="0" indent="0">
              <a:buNone/>
            </a:pPr>
            <a:r>
              <a:rPr lang="en-US" sz="2000" b="1" dirty="0">
                <a:solidFill>
                  <a:schemeClr val="tx1">
                    <a:alpha val="80000"/>
                  </a:schemeClr>
                </a:solidFill>
              </a:rPr>
              <a:t>Function</a:t>
            </a:r>
            <a:r>
              <a:rPr lang="en-US" sz="2000" dirty="0">
                <a:solidFill>
                  <a:schemeClr val="tx1">
                    <a:alpha val="80000"/>
                  </a:schemeClr>
                </a:solidFill>
              </a:rPr>
              <a:t>:</a:t>
            </a:r>
            <a:endParaRPr lang="en-US" sz="2000" dirty="0">
              <a:solidFill>
                <a:srgbClr val="000000">
                  <a:alpha val="80000"/>
                </a:srgbClr>
              </a:solidFill>
            </a:endParaRPr>
          </a:p>
          <a:p>
            <a:pPr lvl="1"/>
            <a:r>
              <a:rPr lang="en-US" sz="2000" dirty="0">
                <a:solidFill>
                  <a:schemeClr val="tx1">
                    <a:alpha val="80000"/>
                  </a:schemeClr>
                </a:solidFill>
              </a:rPr>
              <a:t>This module performs </a:t>
            </a:r>
            <a:r>
              <a:rPr lang="en-US" sz="2000" b="1" dirty="0">
                <a:solidFill>
                  <a:schemeClr val="tx1">
                    <a:alpha val="80000"/>
                  </a:schemeClr>
                </a:solidFill>
              </a:rPr>
              <a:t>real-time video analysis</a:t>
            </a:r>
            <a:r>
              <a:rPr lang="en-US" sz="2000" dirty="0">
                <a:solidFill>
                  <a:schemeClr val="tx1">
                    <a:alpha val="80000"/>
                  </a:schemeClr>
                </a:solidFill>
              </a:rPr>
              <a:t> to detect available parking spots. By processing live camera feeds, it can identify which spots are currently open or occupied. YOLO's object detection capabilities make it possible to locate and classify areas as "occupied" or "vacant" with high accuracy.</a:t>
            </a:r>
            <a:endParaRPr lang="en-US" sz="2000" dirty="0">
              <a:solidFill>
                <a:schemeClr val="tx1">
                  <a:alpha val="80000"/>
                </a:schemeClr>
              </a:solidFill>
            </a:endParaRPr>
          </a:p>
          <a:p>
            <a:pPr lvl="1"/>
            <a:r>
              <a:rPr lang="en-US" sz="2000" dirty="0">
                <a:solidFill>
                  <a:schemeClr val="tx1">
                    <a:alpha val="80000"/>
                  </a:schemeClr>
                </a:solidFill>
              </a:rPr>
              <a:t>The module then reports this information, potentially sending updates to other modules, like a central dashboard or user interface.</a:t>
            </a:r>
            <a:endParaRPr lang="en-US" sz="2000" dirty="0">
              <a:solidFill>
                <a:schemeClr val="tx1">
                  <a:alpha val="80000"/>
                </a:schemeClr>
              </a:solidFill>
            </a:endParaRPr>
          </a:p>
          <a:p>
            <a:endParaRPr lang="en-US" sz="2000" dirty="0"/>
          </a:p>
          <a:p>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MODULES</a:t>
            </a:r>
            <a:endParaRPr lang="en-US" dirty="0"/>
          </a:p>
        </p:txBody>
      </p:sp>
      <p:sp>
        <p:nvSpPr>
          <p:cNvPr id="3" name="Content Placeholder 2"/>
          <p:cNvSpPr>
            <a:spLocks noGrp="1"/>
          </p:cNvSpPr>
          <p:nvPr>
            <p:ph idx="1"/>
          </p:nvPr>
        </p:nvSpPr>
        <p:spPr>
          <a:xfrm>
            <a:off x="528234" y="1250896"/>
            <a:ext cx="11652141" cy="5371643"/>
          </a:xfrm>
        </p:spPr>
        <p:txBody>
          <a:bodyPr vert="horz" lIns="91440" tIns="45720" rIns="91440" bIns="45720" rtlCol="0" anchor="t">
            <a:noAutofit/>
          </a:bodyPr>
          <a:lstStyle/>
          <a:p>
            <a:endParaRPr lang="en-US" sz="2000" dirty="0"/>
          </a:p>
          <a:p>
            <a:pPr marL="0" indent="0">
              <a:buNone/>
            </a:pPr>
            <a:r>
              <a:rPr lang="en-US" sz="2000" b="1" dirty="0">
                <a:solidFill>
                  <a:schemeClr val="tx1">
                    <a:alpha val="80000"/>
                  </a:schemeClr>
                </a:solidFill>
              </a:rPr>
              <a:t>B) Predictive Analytics Module</a:t>
            </a:r>
            <a:br>
              <a:rPr lang="en-US" sz="2000" b="1" dirty="0"/>
            </a:br>
            <a:r>
              <a:rPr lang="en-US" sz="2000" b="1" dirty="0">
                <a:solidFill>
                  <a:schemeClr val="tx1">
                    <a:alpha val="80000"/>
                  </a:schemeClr>
                </a:solidFill>
              </a:rPr>
              <a:t> </a:t>
            </a:r>
            <a:endParaRPr lang="en-US" sz="2000" dirty="0">
              <a:solidFill>
                <a:schemeClr val="tx1">
                  <a:alpha val="80000"/>
                </a:schemeClr>
              </a:solidFill>
            </a:endParaRPr>
          </a:p>
          <a:p>
            <a:pPr marL="0" indent="0">
              <a:buNone/>
            </a:pPr>
            <a:r>
              <a:rPr lang="en-US" sz="2000" b="1" dirty="0">
                <a:solidFill>
                  <a:schemeClr val="tx1">
                    <a:alpha val="80000"/>
                  </a:schemeClr>
                </a:solidFill>
              </a:rPr>
              <a:t>Technology Used</a:t>
            </a:r>
            <a:r>
              <a:rPr lang="en-US" sz="2000" dirty="0">
                <a:solidFill>
                  <a:schemeClr val="tx1">
                    <a:alpha val="80000"/>
                  </a:schemeClr>
                </a:solidFill>
              </a:rPr>
              <a:t>:</a:t>
            </a:r>
            <a:endParaRPr lang="en-US" sz="2000" dirty="0">
              <a:solidFill>
                <a:schemeClr val="tx1">
                  <a:alpha val="80000"/>
                </a:schemeClr>
              </a:solidFill>
            </a:endParaRPr>
          </a:p>
          <a:p>
            <a:r>
              <a:rPr lang="en-US" sz="2000" b="1" dirty="0">
                <a:solidFill>
                  <a:schemeClr val="tx1">
                    <a:alpha val="80000"/>
                  </a:schemeClr>
                </a:solidFill>
              </a:rPr>
              <a:t>Python</a:t>
            </a:r>
            <a:r>
              <a:rPr lang="en-US" sz="2000" dirty="0">
                <a:solidFill>
                  <a:schemeClr val="tx1">
                    <a:alpha val="80000"/>
                  </a:schemeClr>
                </a:solidFill>
              </a:rPr>
              <a:t>: The programming language used here for implementing machine learning algorithms and managing data.</a:t>
            </a:r>
            <a:endParaRPr lang="en-US" sz="2000" dirty="0">
              <a:solidFill>
                <a:schemeClr val="tx1">
                  <a:alpha val="80000"/>
                </a:schemeClr>
              </a:solidFill>
            </a:endParaRPr>
          </a:p>
          <a:p>
            <a:r>
              <a:rPr lang="en-US" sz="2000" b="1" dirty="0">
                <a:solidFill>
                  <a:schemeClr val="tx1">
                    <a:alpha val="80000"/>
                  </a:schemeClr>
                </a:solidFill>
              </a:rPr>
              <a:t>Data Normalization</a:t>
            </a:r>
            <a:r>
              <a:rPr lang="en-US" sz="2000" dirty="0">
                <a:solidFill>
                  <a:schemeClr val="tx1">
                    <a:alpha val="80000"/>
                  </a:schemeClr>
                </a:solidFill>
              </a:rPr>
              <a:t>: In machine learning, data normalization ensures that all input data is on a similar scale, which improves model performance and learning speed.</a:t>
            </a:r>
            <a:endParaRPr lang="en-US" sz="2000" dirty="0">
              <a:solidFill>
                <a:schemeClr val="tx1">
                  <a:alpha val="80000"/>
                </a:schemeClr>
              </a:solidFill>
            </a:endParaRPr>
          </a:p>
          <a:p>
            <a:r>
              <a:rPr lang="en-US" sz="2000" b="1" dirty="0">
                <a:solidFill>
                  <a:schemeClr val="tx1">
                    <a:alpha val="80000"/>
                  </a:schemeClr>
                </a:solidFill>
              </a:rPr>
              <a:t>Supervised Learning Models</a:t>
            </a:r>
            <a:r>
              <a:rPr lang="en-US" sz="2000" dirty="0">
                <a:solidFill>
                  <a:schemeClr val="tx1">
                    <a:alpha val="80000"/>
                  </a:schemeClr>
                </a:solidFill>
              </a:rPr>
              <a:t>: These are trained on labeled historical data to recognize patterns. In this case, supervised learning algorithms could analyze past parking data, allowing the system to predict availability based on trends and patterns. </a:t>
            </a:r>
            <a:endParaRPr lang="en-US" sz="2000" dirty="0">
              <a:solidFill>
                <a:schemeClr val="tx1">
                  <a:alpha val="80000"/>
                </a:schemeClr>
              </a:solidFill>
            </a:endParaRPr>
          </a:p>
          <a:p>
            <a:pPr marL="0" indent="0">
              <a:buNone/>
            </a:pPr>
            <a:r>
              <a:rPr lang="en-US" sz="2000" b="1" dirty="0">
                <a:solidFill>
                  <a:schemeClr val="tx1">
                    <a:alpha val="80000"/>
                  </a:schemeClr>
                </a:solidFill>
              </a:rPr>
              <a:t>Function</a:t>
            </a:r>
            <a:r>
              <a:rPr lang="en-US" sz="2000" dirty="0">
                <a:solidFill>
                  <a:schemeClr val="tx1">
                    <a:alpha val="80000"/>
                  </a:schemeClr>
                </a:solidFill>
              </a:rPr>
              <a:t>: This module </a:t>
            </a:r>
            <a:r>
              <a:rPr lang="en-US" sz="2000" b="1" dirty="0">
                <a:solidFill>
                  <a:schemeClr val="tx1">
                    <a:alpha val="80000"/>
                  </a:schemeClr>
                </a:solidFill>
              </a:rPr>
              <a:t>forecasts future parking availability</a:t>
            </a:r>
            <a:r>
              <a:rPr lang="en-US" sz="2000" dirty="0">
                <a:solidFill>
                  <a:schemeClr val="tx1">
                    <a:alpha val="80000"/>
                  </a:schemeClr>
                </a:solidFill>
              </a:rPr>
              <a:t> based on historical data patterns.   For instance, it might predict that a certain area will likely have more open spots at a specific time of day. Using historical parking data (like occupancy rates over time), the ML model generates predictions, which could be relayed to users to help them plan their parking in advance.</a:t>
            </a:r>
            <a:endParaRPr lang="en-US" sz="2000" dirty="0">
              <a:solidFill>
                <a:srgbClr val="000000">
                  <a:alpha val="80000"/>
                </a:srgbClr>
              </a:solidFill>
            </a:endParaRPr>
          </a:p>
          <a:p>
            <a:endParaRPr lang="en-US" sz="2000" dirty="0"/>
          </a:p>
          <a:p>
            <a:endParaRPr lang="en-US" sz="2000" dirty="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ptos Display"/>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14562</Words>
  <Application>WPS Presentation</Application>
  <PresentationFormat>Widescreen</PresentationFormat>
  <Paragraphs>169</Paragraphs>
  <Slides>19</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19</vt:i4>
      </vt:variant>
    </vt:vector>
  </HeadingPairs>
  <TitlesOfParts>
    <vt:vector size="34" baseType="lpstr">
      <vt:lpstr>Arial</vt:lpstr>
      <vt:lpstr>SimSun</vt:lpstr>
      <vt:lpstr>Wingdings</vt:lpstr>
      <vt:lpstr>Cambria</vt:lpstr>
      <vt:lpstr>Aptos</vt:lpstr>
      <vt:lpstr>Segoe Print</vt:lpstr>
      <vt:lpstr>Cambria</vt:lpstr>
      <vt:lpstr>Arial</vt:lpstr>
      <vt:lpstr>Calibri</vt:lpstr>
      <vt:lpstr>Times New Roman</vt:lpstr>
      <vt:lpstr>Microsoft YaHei</vt:lpstr>
      <vt:lpstr>Arial Unicode MS</vt:lpstr>
      <vt:lpstr>Aptos Display</vt:lpstr>
      <vt:lpstr>Aptos</vt:lpstr>
      <vt:lpstr>office theme</vt:lpstr>
      <vt:lpstr>SmartPark: AI-Enhanced Parking System</vt:lpstr>
      <vt:lpstr>INTRODUCTION</vt:lpstr>
      <vt:lpstr>PowerPoint 演示文稿</vt:lpstr>
      <vt:lpstr>PROBLEM STATEMENT   Challenges in Urban Parking Management   </vt:lpstr>
      <vt:lpstr>PROPOSED SYSTEM  INTRODUCTION</vt:lpstr>
      <vt:lpstr>PROPOSED SYSTEM DIAGRAM</vt:lpstr>
      <vt:lpstr>LIST OF MODULES</vt:lpstr>
      <vt:lpstr>LIST OF MODULES</vt:lpstr>
      <vt:lpstr>LIST OF MODULES</vt:lpstr>
      <vt:lpstr>Additionally, it serves as a user interface, allowing drivers to view real-time parking availability information and interact with the predictive analytics data for future parking availability forecasts.</vt:lpstr>
      <vt:lpstr>RESULTS</vt:lpstr>
      <vt:lpstr>RESULTS</vt:lpstr>
      <vt:lpstr>RESULTS</vt:lpstr>
      <vt:lpstr>FINDINGS</vt:lpstr>
      <vt:lpstr>FINDINGS</vt:lpstr>
      <vt:lpstr>CONCLUSION AND FUTURE WORK</vt:lpstr>
      <vt:lpstr>REFERENCES</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Divyansh Rawal</cp:lastModifiedBy>
  <cp:revision>477</cp:revision>
  <dcterms:created xsi:type="dcterms:W3CDTF">2024-09-03T16:38:00Z</dcterms:created>
  <dcterms:modified xsi:type="dcterms:W3CDTF">2024-11-22T03:19:22Z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603B85D1E90B4A9EB10A1441C6F22A7D_13</vt:lpwstr>
  </property>
  <property fmtid="{D5CDD505-2E9C-101B-9397-08002B2CF9AE}" pid="3" name="KSOProductBuildVer">
    <vt:lpwstr>1033-12.2.0.18911</vt:lpwstr>
  </property>
</Properties>
</file>